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41871012704945" /><Relationship Type="http://schemas.openxmlformats.org/officeDocument/2006/relationships/extended-properties" Target="/docProps/app.xml" Id="Rb6deab29f9f941db" /><Relationship Type="http://schemas.openxmlformats.org/officeDocument/2006/relationships/officeDocument" Target="/ppt/presentation.xml" Id="Rae122d6aff8b4e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8340d201a24e3e"/>
  </p:sldMasterIdLst>
  <p:notesMasterIdLst>
    <p:notesMasterId xmlns:r="http://schemas.openxmlformats.org/officeDocument/2006/relationships" r:id="R28ba5702d15647da"/>
  </p:notesMasterIdLst>
  <p:sldIdLst>
    <p:sldId xmlns:r="http://schemas.openxmlformats.org/officeDocument/2006/relationships" id="256" r:id="R9b463bc89b8441e8"/>
    <p:sldId xmlns:r="http://schemas.openxmlformats.org/officeDocument/2006/relationships" id="257" r:id="Ra700ef6e80b54ea7"/>
    <p:sldId xmlns:r="http://schemas.openxmlformats.org/officeDocument/2006/relationships" id="258" r:id="Rae28a4e1961a4523"/>
    <p:sldId xmlns:r="http://schemas.openxmlformats.org/officeDocument/2006/relationships" id="259" r:id="R80797b614c3d4da3"/>
    <p:sldId xmlns:r="http://schemas.openxmlformats.org/officeDocument/2006/relationships" id="260" r:id="R41721ad845404cae"/>
    <p:sldId xmlns:r="http://schemas.openxmlformats.org/officeDocument/2006/relationships" id="261" r:id="R874bc8137b4748b5"/>
    <p:sldId xmlns:r="http://schemas.openxmlformats.org/officeDocument/2006/relationships" id="262" r:id="R19b4006599004c82"/>
    <p:sldId xmlns:r="http://schemas.openxmlformats.org/officeDocument/2006/relationships" id="263" r:id="R7ec6fa1148b341b7"/>
    <p:sldId xmlns:r="http://schemas.openxmlformats.org/officeDocument/2006/relationships" id="264" r:id="Rd7f0e4afe0e943c5"/>
    <p:sldId xmlns:r="http://schemas.openxmlformats.org/officeDocument/2006/relationships" id="265" r:id="Re123bc82e37e40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d32bd3124a94ff9" /><Relationship Type="http://schemas.openxmlformats.org/officeDocument/2006/relationships/slideMaster" Target="/ppt/slideMasters/slideMaster1.xml" Id="Rb18340d201a24e3e" /><Relationship Type="http://schemas.openxmlformats.org/officeDocument/2006/relationships/notesMaster" Target="/ppt/notesMasters/notesMaster1.xml" Id="R28ba5702d15647da" /><Relationship Type="http://schemas.openxmlformats.org/officeDocument/2006/relationships/presProps" Target="/ppt/presProps.xml" Id="Rbc66edd052d845c6" /><Relationship Type="http://schemas.openxmlformats.org/officeDocument/2006/relationships/tableStyles" Target="/ppt/tableStyles.xml" Id="R32b1b7a0d6ba44b4" /><Relationship Type="http://schemas.openxmlformats.org/officeDocument/2006/relationships/slide" Target="/ppt/slides/slide1.xml" Id="R9b463bc89b8441e8" /><Relationship Type="http://schemas.openxmlformats.org/officeDocument/2006/relationships/slide" Target="/ppt/slides/slide2.xml" Id="Ra700ef6e80b54ea7" /><Relationship Type="http://schemas.openxmlformats.org/officeDocument/2006/relationships/slide" Target="/ppt/slides/slide3.xml" Id="Rae28a4e1961a4523" /><Relationship Type="http://schemas.openxmlformats.org/officeDocument/2006/relationships/slide" Target="/ppt/slides/slide4.xml" Id="R80797b614c3d4da3" /><Relationship Type="http://schemas.openxmlformats.org/officeDocument/2006/relationships/slide" Target="/ppt/slides/slide5.xml" Id="R41721ad845404cae" /><Relationship Type="http://schemas.openxmlformats.org/officeDocument/2006/relationships/slide" Target="/ppt/slides/slide6.xml" Id="R874bc8137b4748b5" /><Relationship Type="http://schemas.openxmlformats.org/officeDocument/2006/relationships/slide" Target="/ppt/slides/slide7.xml" Id="R19b4006599004c82" /><Relationship Type="http://schemas.openxmlformats.org/officeDocument/2006/relationships/slide" Target="/ppt/slides/slide8.xml" Id="R7ec6fa1148b341b7" /><Relationship Type="http://schemas.openxmlformats.org/officeDocument/2006/relationships/slide" Target="/ppt/slides/slide9.xml" Id="Rd7f0e4afe0e943c5" /><Relationship Type="http://schemas.openxmlformats.org/officeDocument/2006/relationships/slide" Target="/ppt/slides/slide10.xml" Id="Re123bc82e37e40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bf8c7e161a4a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7d2633132d4fbf" /><Relationship Type="http://schemas.openxmlformats.org/officeDocument/2006/relationships/notesMaster" Target="/ppt/notesMasters/notesMaster1.xml" Id="Rd2c18184e4f047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f1648d97164656" /><Relationship Type="http://schemas.openxmlformats.org/officeDocument/2006/relationships/notesMaster" Target="/ppt/notesMasters/notesMaster1.xml" Id="R545035dcffc045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f04b4ac108457b" /><Relationship Type="http://schemas.openxmlformats.org/officeDocument/2006/relationships/notesMaster" Target="/ppt/notesMasters/notesMaster1.xml" Id="R89676e6b578b48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8eceb124334b80" /><Relationship Type="http://schemas.openxmlformats.org/officeDocument/2006/relationships/notesMaster" Target="/ppt/notesMasters/notesMaster1.xml" Id="R6faf4705e1194e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529d11f04774356" /><Relationship Type="http://schemas.openxmlformats.org/officeDocument/2006/relationships/notesMaster" Target="/ppt/notesMasters/notesMaster1.xml" Id="Rab8485d363294f9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d2785c91c54de5" /><Relationship Type="http://schemas.openxmlformats.org/officeDocument/2006/relationships/notesMaster" Target="/ppt/notesMasters/notesMaster1.xml" Id="R89085a5af49d4bb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bf06cd0a7d4627" /><Relationship Type="http://schemas.openxmlformats.org/officeDocument/2006/relationships/notesMaster" Target="/ppt/notesMasters/notesMaster1.xml" Id="R4b3790ca2f8540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e74ec2f2c7c4522" /><Relationship Type="http://schemas.openxmlformats.org/officeDocument/2006/relationships/notesMaster" Target="/ppt/notesMasters/notesMaster1.xml" Id="R1db1221ddecf4b4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3d4d95c081e4a7c" /><Relationship Type="http://schemas.openxmlformats.org/officeDocument/2006/relationships/notesMaster" Target="/ppt/notesMasters/notesMaster1.xml" Id="Rb9eb9533a0dd488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30af5da2f124755" /><Relationship Type="http://schemas.openxmlformats.org/officeDocument/2006/relationships/notesMaster" Target="/ppt/notesMasters/notesMaster1.xml" Id="R572b45a6ad714c9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 обложке область звездообразования NGC 3324. Снимок NIRCam опубликован 12 июля 2022 года. Изображение: NASA, ESA, CSA, STScI. Обложка использует фрагмент панорамы.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Cosmic Cliffs, NIRCam</a:t>
            </a:r>
          </a:p>
          <a:p xmlns:a="http://schemas.openxmlformats.org/drawingml/2006/main">
            <a:r>
              <a:t>https://science.nasa.gov/asset/webb/cosmic-cliffs-in-the-carina-nebula-nircam-image/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Расстояние относится к области точки L2. Телескоп движется по орбите вокруг неё.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Webb FAQs</a:t>
            </a:r>
          </a:p>
          <a:p xmlns:a="http://schemas.openxmlformats.org/drawingml/2006/main">
            <a:r>
              <a:t>https://science.nasa.gov/mission/webb/faqs-full/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Изображение зеркала Webb в чистой комнате. NASA / Chris Gunn</a:t>
            </a:r>
          </a:p>
          <a:p xmlns:a="http://schemas.openxmlformats.org/drawingml/2006/main">
            <a:r>
              <a:t>https://science.nasa.gov/image-detail/webb_4/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Разные диапазоны раскрывают разные свойства одного объекта. Webb дополняет наблюдения других обсерваторий.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Webb FAQs</a:t>
            </a:r>
          </a:p>
          <a:p xmlns:a="http://schemas.openxmlformats.org/drawingml/2006/main">
            <a:r>
              <a:t>https://science.nasa.gov/mission/webb/faqs-full/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Cosmic Cliffs, NIRCam</a:t>
            </a:r>
          </a:p>
          <a:p xmlns:a="http://schemas.openxmlformats.org/drawingml/2006/main">
            <a:r>
              <a:t>https://science.nasa.gov/asset/webb/cosmic-cliffs-in-the-carina-nebula-nircam-image/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Pillars of Creation, NIRCam. NASA, ESA, CSA, STScI; обработка Joseph DePasquale, Anton M. Koekemoer, Alyssa Pagan (STScI)</a:t>
            </a:r>
          </a:p>
          <a:p xmlns:a="http://schemas.openxmlformats.org/drawingml/2006/main">
            <a:r>
              <a:t>https://science.nasa.gov/asset/webb/pillars-of-creation-nircam-image/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L2 находится за орбитой Земли относительно Солнца. Webb не стоит неподвижно в самой точке.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Webb FAQs</a:t>
            </a:r>
          </a:p>
          <a:p xmlns:a="http://schemas.openxmlformats.org/drawingml/2006/main">
            <a:r>
              <a:t>https://science.nasa.gov/mission/webb/faqs-full/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Между запуском и началом научной работы команда раскрыла телескоп, выровняла зеркала и откалибровала инструменты.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Webb Mission Timeline</a:t>
            </a:r>
          </a:p>
          <a:p xmlns:a="http://schemas.openxmlformats.org/drawingml/2006/main">
            <a:r>
              <a:t>https://science.nasa.gov/mission/webb/webb-mission-timeline/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Изображение NIRCam: NASA, ESA, CSA, STScI. Панорама сохраняет полное поле без обрезки. Яркие объекты с лучами на переднем плане являются звёздами.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Webb’s First Deep Field</a:t>
            </a:r>
          </a:p>
          <a:p xmlns:a="http://schemas.openxmlformats.org/drawingml/2006/main">
            <a:r>
              <a:t>https://science.nasa.gov/asset/webb/webbs-first-deep-field-nircam-image/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Изображение NIRCam: NASA, ESA, CSA, STScI. Показано полное изображение. Источник туманности является более тусклой звездой в центральной области.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Southern Ring Nebula</a:t>
            </a:r>
          </a:p>
          <a:p xmlns:a="http://schemas.openxmlformats.org/drawingml/2006/main">
            <a:r>
              <a:t>https://science.nasa.gov/asset/webb/southern-ring-nebula-nircam-image/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Цвета опубликованных снимков кодируют отдельные инфракрасные диапазоны, невидимые человеческому глазу.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Webb FAQs</a:t>
            </a:r>
          </a:p>
          <a:p xmlns:a="http://schemas.openxmlformats.org/drawingml/2006/main">
            <a:r>
              <a:t>https://science.nasa.gov/mission/webb/faqs-full/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Cosmic Cliffs, NIRCam</a:t>
            </a:r>
          </a:p>
          <a:p xmlns:a="http://schemas.openxmlformats.org/drawingml/2006/main">
            <a:r>
              <a:t>https://science.nasa.gov/asset/webb/cosmic-cliffs-in-the-carina-nebula-nircam-image/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Обобщение возможностей миссии. Отдельный снимок не доказывает существование жизни на других планетах.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Webb FAQs</a:t>
            </a:r>
          </a:p>
          <a:p xmlns:a="http://schemas.openxmlformats.org/drawingml/2006/main">
            <a:r>
              <a:t>https://science.nasa.gov/mission/webb/faqs-full/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Независимая образовательная презентация Slaydera. NASA, ESA, CSA и STScI не являются партнёрами сервиса. Изображения приведены с указанием авторства.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Webb FAQs</a:t>
            </a:r>
          </a:p>
          <a:p xmlns:a="http://schemas.openxmlformats.org/drawingml/2006/main">
            <a:r>
              <a:t>https://science.nasa.gov/mission/webb/faqs-full/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Webb Mission Timeline</a:t>
            </a:r>
          </a:p>
          <a:p xmlns:a="http://schemas.openxmlformats.org/drawingml/2006/main">
            <a:r>
              <a:t>https://science.nasa.gov/mission/webb/webb-mission-timeline/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Cosmic Cliffs, NIRCam</a:t>
            </a:r>
          </a:p>
          <a:p xmlns:a="http://schemas.openxmlformats.org/drawingml/2006/main">
            <a:r>
              <a:t>https://science.nasa.gov/asset/webb/cosmic-cliffs-in-the-carina-nebula-nircam-image/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Webb’s First Deep Field</a:t>
            </a:r>
          </a:p>
          <a:p xmlns:a="http://schemas.openxmlformats.org/drawingml/2006/main">
            <a:r>
              <a:t>https://science.nasa.gov/asset/webb/webbs-first-deep-field-nircam-image/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Southern Ring Nebula</a:t>
            </a:r>
          </a:p>
          <a:p xmlns:a="http://schemas.openxmlformats.org/drawingml/2006/main">
            <a:r>
              <a:t>https://science.nasa.gov/asset/webb/southern-ring-nebula-nircam-image/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c8a4770eea49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607bf871b64abc" /><Relationship Type="http://schemas.openxmlformats.org/officeDocument/2006/relationships/slideLayout" Target="/ppt/slideLayouts/slideLayout1.xml" Id="R8ca6fb29d2094a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a6fb29d2094a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59b3b9e9304917" /><Relationship Type="http://schemas.openxmlformats.org/officeDocument/2006/relationships/image" Target="/ppt/media/image.jpeg" Id="R12a5210253e7413d" /><Relationship Type="http://schemas.openxmlformats.org/officeDocument/2006/relationships/notesSlide" Target="/ppt/notesSlides/notesSlide1.xml" Id="R1a06213d331d40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c6bd25a061474c" /><Relationship Type="http://schemas.openxmlformats.org/officeDocument/2006/relationships/image" Target="/ppt/media/image2.jpeg" Id="Re9f11680abb44950" /><Relationship Type="http://schemas.openxmlformats.org/officeDocument/2006/relationships/notesSlide" Target="/ppt/notesSlides/notesSlide2.xml" Id="Rca2de73459e341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8e6b1eba5847ba" /><Relationship Type="http://schemas.openxmlformats.org/officeDocument/2006/relationships/image" Target="/ppt/media/image3.jpeg" Id="R22a267429cb241bf" /><Relationship Type="http://schemas.openxmlformats.org/officeDocument/2006/relationships/notesSlide" Target="/ppt/notesSlides/notesSlide3.xml" Id="R9618c8609fdb436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8b4adc93354d7b" /><Relationship Type="http://schemas.openxmlformats.org/officeDocument/2006/relationships/notesSlide" Target="/ppt/notesSlides/notesSlide4.xml" Id="R6a1b7dd315d74d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d400e5a8f249ca" /><Relationship Type="http://schemas.openxmlformats.org/officeDocument/2006/relationships/notesSlide" Target="/ppt/notesSlides/notesSlide5.xml" Id="Rdb2659fb3c00447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808fdddd3a4a36" /><Relationship Type="http://schemas.openxmlformats.org/officeDocument/2006/relationships/image" Target="/ppt/media/image4.jpeg" Id="Rd2765efe74384c94" /><Relationship Type="http://schemas.openxmlformats.org/officeDocument/2006/relationships/notesSlide" Target="/ppt/notesSlides/notesSlide6.xml" Id="R32356556e7b043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d861d2aaed4746" /><Relationship Type="http://schemas.openxmlformats.org/officeDocument/2006/relationships/image" Target="/ppt/media/image5.jpeg" Id="R4c9707ed343749b7" /><Relationship Type="http://schemas.openxmlformats.org/officeDocument/2006/relationships/notesSlide" Target="/ppt/notesSlides/notesSlide7.xml" Id="R2533498493b248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9136b1665e4cb5" /><Relationship Type="http://schemas.openxmlformats.org/officeDocument/2006/relationships/notesSlide" Target="/ppt/notesSlides/notesSlide8.xml" Id="Rebce692e224440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a4216adb44638" /><Relationship Type="http://schemas.openxmlformats.org/officeDocument/2006/relationships/notesSlide" Target="/ppt/notesSlides/notesSlide9.xml" Id="R8c8c076925d8453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5794d8ff4842a3" /><Relationship Type="http://schemas.openxmlformats.org/officeDocument/2006/relationships/notesSlide" Target="/ppt/notesSlides/notesSlide10.xml" Id="R6b995d79e86c4e2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0C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a5210253e7413d"/>
          <a:srcRect xmlns:a="http://schemas.openxmlformats.org/drawingml/2006/main" l="0" t="16397" r="0" b="163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743450"/>
          </a:xfrm>
          <a:prstGeom xmlns:a="http://schemas.openxmlformats.org/drawingml/2006/main" prst="rect">
            <a:avLst/>
          </a:prstGeom>
        </p:spPr>
      </p:pic>
      <p:sp>
        <p:nvSpPr>
          <p:cNvPr id="2" name="webb-slide-1-editorial-1">
            <a:extLst xmlns:a="http://schemas.openxmlformats.org/drawingml/2006/main">
              <a:ext uri="{FF2B5EF4-FFF2-40B4-BE49-F238E27FC236}">
                <a16:creationId xmlns:a16="http://schemas.microsoft.com/office/drawing/2014/main" id="{946B6611-B0F0-4D33-8563-505AB75C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648200"/>
            <a:ext cx="121920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0C21"/>
          </a:solidFill>
          <a:ln xmlns:a="http://schemas.openxmlformats.org/drawingml/2006/main" w="0">
            <a:noFill/>
          </a:ln>
        </p:spPr>
      </p:sp>
      <p:sp>
        <p:nvSpPr>
          <p:cNvPr id="3" name="webb-slide-1-editorial-2-0">
            <a:extLst xmlns:a="http://schemas.openxmlformats.org/drawingml/2006/main">
              <a:ext uri="{FF2B5EF4-FFF2-40B4-BE49-F238E27FC236}">
                <a16:creationId xmlns:a16="http://schemas.microsoft.com/office/drawing/2014/main" id="{B77E9F98-F2D8-4690-BEB0-FA1CF370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38700"/>
            <a:ext cx="7286625" cy="1500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450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9450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Уэбб</a:t>
            </a:r>
          </a:p>
        </p:txBody>
      </p:sp>
      <p:sp>
        <p:nvSpPr>
          <p:cNvPr id="4" name="webb-slide-1-editorial-3-0">
            <a:extLst xmlns:a="http://schemas.openxmlformats.org/drawingml/2006/main">
              <a:ext uri="{FF2B5EF4-FFF2-40B4-BE49-F238E27FC236}">
                <a16:creationId xmlns:a16="http://schemas.microsoft.com/office/drawing/2014/main" id="{31F6369B-AB3D-414D-948F-1D3B4BB5C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5143500"/>
            <a:ext cx="3429000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Инфракрасная</a:t>
            </a:r>
          </a:p>
        </p:txBody>
      </p:sp>
      <p:sp>
        <p:nvSpPr>
          <p:cNvPr id="5" name="webb-slide-1-editorial-3-1">
            <a:extLst xmlns:a="http://schemas.openxmlformats.org/drawingml/2006/main">
              <a:ext uri="{FF2B5EF4-FFF2-40B4-BE49-F238E27FC236}">
                <a16:creationId xmlns:a16="http://schemas.microsoft.com/office/drawing/2014/main" id="{1F858982-A3B7-4CEF-AF70-2250FE5E5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5486400"/>
            <a:ext cx="3429000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обсерватория</a:t>
            </a:r>
          </a:p>
        </p:txBody>
      </p:sp>
      <p:sp>
        <p:nvSpPr>
          <p:cNvPr id="6" name="webb-slide-1-editorial-4-0">
            <a:extLst xmlns:a="http://schemas.openxmlformats.org/drawingml/2006/main">
              <a:ext uri="{FF2B5EF4-FFF2-40B4-BE49-F238E27FC236}">
                <a16:creationId xmlns:a16="http://schemas.microsoft.com/office/drawing/2014/main" id="{EE79B989-559F-4092-8509-1B232DB52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6172200"/>
            <a:ext cx="3381375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NASA / ESA / CSA</a:t>
            </a:r>
          </a:p>
        </p:txBody>
      </p:sp>
      <p:sp>
        <p:nvSpPr>
          <p:cNvPr id="7" name="webb-slide-1-editorial-5-0">
            <a:extLst xmlns:a="http://schemas.openxmlformats.org/drawingml/2006/main">
              <a:ext uri="{FF2B5EF4-FFF2-40B4-BE49-F238E27FC236}">
                <a16:creationId xmlns:a16="http://schemas.microsoft.com/office/drawing/2014/main" id="{AD4B4F17-C5AE-4148-8A94-790FDEDED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CD6F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DCD6F1"/>
                </a:solidFill>
                <a:latin typeface="Manrope"/>
                <a:ea typeface="Manrope"/>
                <a:cs typeface="Manrope"/>
              </a:rPr>
              <a:t>NASA / ESA / CSA / STScI</a:t>
            </a:r>
          </a:p>
        </p:txBody>
      </p:sp>
      <p:sp>
        <p:nvSpPr>
          <p:cNvPr id="8" name="webb-slide-1-editorial-6-0">
            <a:extLst xmlns:a="http://schemas.openxmlformats.org/drawingml/2006/main">
              <a:ext uri="{FF2B5EF4-FFF2-40B4-BE49-F238E27FC236}">
                <a16:creationId xmlns:a16="http://schemas.microsoft.com/office/drawing/2014/main" id="{97C4B12E-A948-4713-BEBF-97C54E96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CD6F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DCD6F1"/>
                </a:solidFill>
                <a:latin typeface="Manrope"/>
                <a:ea typeface="Manrope"/>
                <a:cs typeface="Manrope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5395321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0C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f11680abb44950"/>
          <a:srcRect xmlns:a="http://schemas.openxmlformats.org/drawingml/2006/main" l="0" t="16842" r="0" b="168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8961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webb-slide-2-editorial-1">
            <a:extLst xmlns:a="http://schemas.openxmlformats.org/drawingml/2006/main">
              <a:ext uri="{FF2B5EF4-FFF2-40B4-BE49-F238E27FC236}">
                <a16:creationId xmlns:a16="http://schemas.microsoft.com/office/drawing/2014/main" id="{745C98F9-A436-4C8E-80E4-BD438BA9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0"/>
            <a:ext cx="52959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0C21"/>
          </a:solidFill>
          <a:ln xmlns:a="http://schemas.openxmlformats.org/drawingml/2006/main" w="0">
            <a:noFill/>
          </a:ln>
        </p:spPr>
      </p:sp>
      <p:sp>
        <p:nvSpPr>
          <p:cNvPr id="3" name="webb-slide-2-editorial-2-0">
            <a:extLst xmlns:a="http://schemas.openxmlformats.org/drawingml/2006/main">
              <a:ext uri="{FF2B5EF4-FFF2-40B4-BE49-F238E27FC236}">
                <a16:creationId xmlns:a16="http://schemas.microsoft.com/office/drawing/2014/main" id="{CFABEF85-497D-47AE-8B3E-B2C487878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28625"/>
            <a:ext cx="4457700" cy="5119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3225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Собрать</a:t>
            </a:r>
          </a:p>
        </p:txBody>
      </p:sp>
      <p:sp>
        <p:nvSpPr>
          <p:cNvPr id="4" name="webb-slide-2-editorial-2-1">
            <a:extLst xmlns:a="http://schemas.openxmlformats.org/drawingml/2006/main">
              <a:ext uri="{FF2B5EF4-FFF2-40B4-BE49-F238E27FC236}">
                <a16:creationId xmlns:a16="http://schemas.microsoft.com/office/drawing/2014/main" id="{9FCE9095-81DD-4E84-8912-295357B5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920115"/>
            <a:ext cx="4457700" cy="5119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3225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больше света</a:t>
            </a:r>
          </a:p>
        </p:txBody>
      </p:sp>
      <p:sp>
        <p:nvSpPr>
          <p:cNvPr id="5" name="webb-slide-2-editorial-3-0">
            <a:extLst xmlns:a="http://schemas.openxmlformats.org/drawingml/2006/main">
              <a:ext uri="{FF2B5EF4-FFF2-40B4-BE49-F238E27FC236}">
                <a16:creationId xmlns:a16="http://schemas.microsoft.com/office/drawing/2014/main" id="{97CD5193-9C27-43E1-A9A1-C0FBA3E8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2019300"/>
            <a:ext cx="4572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200" b="1">
                <a:solidFill>
                  <a:srgbClr val="C8BEF6"/>
                </a:solidFill>
                <a:latin typeface="Unbounded"/>
                <a:ea typeface="Unbounded"/>
                <a:cs typeface="Unbounded"/>
              </a:defRPr>
            </a:pPr>
            <a:r>
              <a:rPr sz="7200" b="1">
                <a:solidFill>
                  <a:srgbClr val="C8BEF6"/>
                </a:solidFill>
                <a:latin typeface="Unbounded"/>
                <a:ea typeface="Unbounded"/>
                <a:cs typeface="Unbounded"/>
              </a:rPr>
              <a:t>6,5 м</a:t>
            </a:r>
          </a:p>
        </p:txBody>
      </p:sp>
      <p:sp>
        <p:nvSpPr>
          <p:cNvPr id="6" name="webb-slide-2-editorial-4-0">
            <a:extLst xmlns:a="http://schemas.openxmlformats.org/drawingml/2006/main">
              <a:ext uri="{FF2B5EF4-FFF2-40B4-BE49-F238E27FC236}">
                <a16:creationId xmlns:a16="http://schemas.microsoft.com/office/drawing/2014/main" id="{43BC3709-2CCD-46A2-BB20-C65D8512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3295650"/>
            <a:ext cx="4333875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0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Диаметр главного зеркала</a:t>
            </a:r>
          </a:p>
        </p:txBody>
      </p:sp>
      <p:sp>
        <p:nvSpPr>
          <p:cNvPr id="7" name="webb-slide-2-editorial-5-0">
            <a:extLst xmlns:a="http://schemas.openxmlformats.org/drawingml/2006/main">
              <a:ext uri="{FF2B5EF4-FFF2-40B4-BE49-F238E27FC236}">
                <a16:creationId xmlns:a16="http://schemas.microsoft.com/office/drawing/2014/main" id="{39A91DF0-35A8-442E-960F-FC0D9662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200525"/>
            <a:ext cx="20383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5400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18</a:t>
            </a:r>
          </a:p>
        </p:txBody>
      </p:sp>
      <p:sp>
        <p:nvSpPr>
          <p:cNvPr id="8" name="webb-slide-2-editorial-6-0">
            <a:extLst xmlns:a="http://schemas.openxmlformats.org/drawingml/2006/main">
              <a:ext uri="{FF2B5EF4-FFF2-40B4-BE49-F238E27FC236}">
                <a16:creationId xmlns:a16="http://schemas.microsoft.com/office/drawing/2014/main" id="{6E959A40-057C-4A4C-B045-98E4295A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219700"/>
            <a:ext cx="2152650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025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Сегментов</a:t>
            </a:r>
          </a:p>
        </p:txBody>
      </p:sp>
      <p:sp>
        <p:nvSpPr>
          <p:cNvPr id="9" name="webb-slide-2-editorial-6-1">
            <a:extLst xmlns:a="http://schemas.openxmlformats.org/drawingml/2006/main">
              <a:ext uri="{FF2B5EF4-FFF2-40B4-BE49-F238E27FC236}">
                <a16:creationId xmlns:a16="http://schemas.microsoft.com/office/drawing/2014/main" id="{118CDD84-30CA-467D-B8E3-03E151D0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528310"/>
            <a:ext cx="2152650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025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зеркала</a:t>
            </a:r>
          </a:p>
        </p:txBody>
      </p:sp>
      <p:sp>
        <p:nvSpPr>
          <p:cNvPr id="10" name="webb-slide-2-editorial-7-0">
            <a:extLst xmlns:a="http://schemas.openxmlformats.org/drawingml/2006/main">
              <a:ext uri="{FF2B5EF4-FFF2-40B4-BE49-F238E27FC236}">
                <a16:creationId xmlns:a16="http://schemas.microsoft.com/office/drawing/2014/main" id="{6B6EE978-AB88-452A-8328-2641D0B86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276725"/>
            <a:ext cx="2266950" cy="36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≈1,5 млн</a:t>
            </a:r>
          </a:p>
        </p:txBody>
      </p:sp>
      <p:sp>
        <p:nvSpPr>
          <p:cNvPr id="11" name="webb-slide-2-editorial-8-0">
            <a:extLst xmlns:a="http://schemas.openxmlformats.org/drawingml/2006/main">
              <a:ext uri="{FF2B5EF4-FFF2-40B4-BE49-F238E27FC236}">
                <a16:creationId xmlns:a16="http://schemas.microsoft.com/office/drawing/2014/main" id="{65CA5EE8-4039-4D6B-88D2-C00BE5CF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5219700"/>
            <a:ext cx="2219325" cy="309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1950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Километров</a:t>
            </a:r>
          </a:p>
        </p:txBody>
      </p:sp>
      <p:sp>
        <p:nvSpPr>
          <p:cNvPr id="12" name="webb-slide-2-editorial-8-1">
            <a:extLst xmlns:a="http://schemas.openxmlformats.org/drawingml/2006/main">
              <a:ext uri="{FF2B5EF4-FFF2-40B4-BE49-F238E27FC236}">
                <a16:creationId xmlns:a16="http://schemas.microsoft.com/office/drawing/2014/main" id="{69AC140D-7661-4B80-AAB1-C990DD17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5516880"/>
            <a:ext cx="2219325" cy="309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1950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от Земли</a:t>
            </a:r>
          </a:p>
        </p:txBody>
      </p:sp>
      <p:sp>
        <p:nvSpPr>
          <p:cNvPr id="13" name="webb-slide-2-editorial-9-0">
            <a:extLst xmlns:a="http://schemas.openxmlformats.org/drawingml/2006/main">
              <a:ext uri="{FF2B5EF4-FFF2-40B4-BE49-F238E27FC236}">
                <a16:creationId xmlns:a16="http://schemas.microsoft.com/office/drawing/2014/main" id="{16D4778C-F68D-470F-AB9F-88B90E891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CD6F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DCD6F1"/>
                </a:solidFill>
                <a:latin typeface="Manrope"/>
                <a:ea typeface="Manrope"/>
                <a:cs typeface="Manrope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212168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0C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267429cb241bf"/>
          <a:stretch xmlns:a="http://schemas.openxmlformats.org/drawingml/2006/main"/>
        </p:blipFill>
        <p:spPr>
          <a:xfrm xmlns:a="http://schemas.openxmlformats.org/drawingml/2006/main">
            <a:off x="7893428" y="247650"/>
            <a:ext cx="3453645" cy="5981700"/>
          </a:xfrm>
          <a:prstGeom xmlns:a="http://schemas.openxmlformats.org/drawingml/2006/main" prst="rect">
            <a:avLst/>
          </a:prstGeom>
        </p:spPr>
      </p:pic>
      <p:sp>
        <p:nvSpPr>
          <p:cNvPr id="2" name="webb-slide-3-editorial-1-0">
            <a:extLst xmlns:a="http://schemas.openxmlformats.org/drawingml/2006/main">
              <a:ext uri="{FF2B5EF4-FFF2-40B4-BE49-F238E27FC236}">
                <a16:creationId xmlns:a16="http://schemas.microsoft.com/office/drawing/2014/main" id="{46527146-A514-4EB9-B5E4-CA12FD4D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"/>
            <a:ext cx="69723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4500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Свет за</a:t>
            </a:r>
          </a:p>
        </p:txBody>
      </p:sp>
      <p:sp>
        <p:nvSpPr>
          <p:cNvPr id="3" name="webb-slide-3-editorial-1-1">
            <a:extLst xmlns:a="http://schemas.openxmlformats.org/drawingml/2006/main">
              <a:ext uri="{FF2B5EF4-FFF2-40B4-BE49-F238E27FC236}">
                <a16:creationId xmlns:a16="http://schemas.microsoft.com/office/drawing/2014/main" id="{4E449E66-CAC4-4E0E-8A45-78AEDDADB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38250"/>
            <a:ext cx="69723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4500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облаками</a:t>
            </a:r>
          </a:p>
        </p:txBody>
      </p:sp>
      <p:sp>
        <p:nvSpPr>
          <p:cNvPr id="4" name="webb-slide-3-editorial-1-2">
            <a:extLst xmlns:a="http://schemas.openxmlformats.org/drawingml/2006/main">
              <a:ext uri="{FF2B5EF4-FFF2-40B4-BE49-F238E27FC236}">
                <a16:creationId xmlns:a16="http://schemas.microsoft.com/office/drawing/2014/main" id="{5D47D636-0FB3-4D32-BEFC-9CD376FF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24050"/>
            <a:ext cx="69723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4500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пыли</a:t>
            </a:r>
          </a:p>
        </p:txBody>
      </p:sp>
      <p:sp>
        <p:nvSpPr>
          <p:cNvPr id="5" name="webb-slide-3-editorial-2-0">
            <a:extLst xmlns:a="http://schemas.openxmlformats.org/drawingml/2006/main">
              <a:ext uri="{FF2B5EF4-FFF2-40B4-BE49-F238E27FC236}">
                <a16:creationId xmlns:a16="http://schemas.microsoft.com/office/drawing/2014/main" id="{6204C530-1298-4557-9410-515ACCF8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514725"/>
            <a:ext cx="660082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Инфракрасные наблюдения помогают</a:t>
            </a:r>
          </a:p>
        </p:txBody>
      </p:sp>
      <p:sp>
        <p:nvSpPr>
          <p:cNvPr id="6" name="webb-slide-3-editorial-2-1">
            <a:extLst xmlns:a="http://schemas.openxmlformats.org/drawingml/2006/main">
              <a:ext uri="{FF2B5EF4-FFF2-40B4-BE49-F238E27FC236}">
                <a16:creationId xmlns:a16="http://schemas.microsoft.com/office/drawing/2014/main" id="{331539BD-A920-4CCC-AF83-B34D7AB4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857625"/>
            <a:ext cx="660082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изучать рождение звёзд за пылью.</a:t>
            </a:r>
          </a:p>
        </p:txBody>
      </p:sp>
      <p:sp>
        <p:nvSpPr>
          <p:cNvPr id="7" name="webb-slide-3-editorial-3-0">
            <a:extLst xmlns:a="http://schemas.openxmlformats.org/drawingml/2006/main">
              <a:ext uri="{FF2B5EF4-FFF2-40B4-BE49-F238E27FC236}">
                <a16:creationId xmlns:a16="http://schemas.microsoft.com/office/drawing/2014/main" id="{205D5A7F-4657-4608-8878-D3E2FB4A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810125"/>
            <a:ext cx="65055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Свет далёких галактик смещается</a:t>
            </a:r>
          </a:p>
        </p:txBody>
      </p:sp>
      <p:sp>
        <p:nvSpPr>
          <p:cNvPr id="8" name="webb-slide-3-editorial-3-1">
            <a:extLst xmlns:a="http://schemas.openxmlformats.org/drawingml/2006/main">
              <a:ext uri="{FF2B5EF4-FFF2-40B4-BE49-F238E27FC236}">
                <a16:creationId xmlns:a16="http://schemas.microsoft.com/office/drawing/2014/main" id="{FA209E73-E88C-4616-849D-F2595031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141595"/>
            <a:ext cx="65055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в инфракрасный диапазон</a:t>
            </a:r>
          </a:p>
        </p:txBody>
      </p:sp>
      <p:sp>
        <p:nvSpPr>
          <p:cNvPr id="9" name="webb-slide-3-editorial-3-2">
            <a:extLst xmlns:a="http://schemas.openxmlformats.org/drawingml/2006/main">
              <a:ext uri="{FF2B5EF4-FFF2-40B4-BE49-F238E27FC236}">
                <a16:creationId xmlns:a16="http://schemas.microsoft.com/office/drawing/2014/main" id="{D4CB2FAC-0118-47BF-9061-FF9168E0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473065"/>
            <a:ext cx="65055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при расширении Вселенной.</a:t>
            </a:r>
          </a:p>
        </p:txBody>
      </p:sp>
      <p:sp>
        <p:nvSpPr>
          <p:cNvPr id="10" name="webb-slide-3-editorial-4-0">
            <a:extLst xmlns:a="http://schemas.openxmlformats.org/drawingml/2006/main">
              <a:ext uri="{FF2B5EF4-FFF2-40B4-BE49-F238E27FC236}">
                <a16:creationId xmlns:a16="http://schemas.microsoft.com/office/drawing/2014/main" id="{24E602D3-47E6-48EC-9E46-B617631BB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CD6F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DCD6F1"/>
                </a:solidFill>
                <a:latin typeface="Manrope"/>
                <a:ea typeface="Manrope"/>
                <a:cs typeface="Manrope"/>
              </a:rPr>
              <a:t>NASA / ESA / CSA / STScI</a:t>
            </a:r>
          </a:p>
        </p:txBody>
      </p:sp>
      <p:sp>
        <p:nvSpPr>
          <p:cNvPr id="11" name="webb-slide-3-editorial-5-0">
            <a:extLst xmlns:a="http://schemas.openxmlformats.org/drawingml/2006/main">
              <a:ext uri="{FF2B5EF4-FFF2-40B4-BE49-F238E27FC236}">
                <a16:creationId xmlns:a16="http://schemas.microsoft.com/office/drawing/2014/main" id="{FE1DD3AC-3F4B-4EE6-98B5-068FCC2C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CD6F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DCD6F1"/>
                </a:solidFill>
                <a:latin typeface="Manrope"/>
                <a:ea typeface="Manrope"/>
                <a:cs typeface="Manrope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0646921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C8BE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webb-slide-4-editorial-0-0">
            <a:extLst xmlns:a="http://schemas.openxmlformats.org/drawingml/2006/main">
              <a:ext uri="{FF2B5EF4-FFF2-40B4-BE49-F238E27FC236}">
                <a16:creationId xmlns:a16="http://schemas.microsoft.com/office/drawing/2014/main" id="{1254377D-F2BE-4849-B042-057C42BC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125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10C21"/>
                </a:solidFill>
                <a:latin typeface="Unbounded"/>
                <a:ea typeface="Unbounded"/>
                <a:cs typeface="Unbounded"/>
              </a:defRPr>
            </a:pPr>
            <a:r>
              <a:rPr sz="3600" b="1">
                <a:solidFill>
                  <a:srgbClr val="110C21"/>
                </a:solidFill>
                <a:latin typeface="Unbounded"/>
                <a:ea typeface="Unbounded"/>
                <a:cs typeface="Unbounded"/>
              </a:rPr>
              <a:t>Вдали от тепла Земли</a:t>
            </a:r>
          </a:p>
        </p:txBody>
      </p:sp>
      <p:sp>
        <p:nvSpPr>
          <p:cNvPr id="2" name="webb-slide-4-editorial-1-0">
            <a:extLst xmlns:a="http://schemas.openxmlformats.org/drawingml/2006/main">
              <a:ext uri="{FF2B5EF4-FFF2-40B4-BE49-F238E27FC236}">
                <a16:creationId xmlns:a16="http://schemas.microsoft.com/office/drawing/2014/main" id="{30B53716-5250-4072-8D14-012897A92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190625"/>
            <a:ext cx="7391400" cy="2547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050" b="1">
                <a:solidFill>
                  <a:srgbClr val="110C21"/>
                </a:solidFill>
                <a:latin typeface="Unbounded"/>
                <a:ea typeface="Unbounded"/>
                <a:cs typeface="Unbounded"/>
              </a:defRPr>
            </a:pPr>
            <a:r>
              <a:rPr sz="16050" b="1">
                <a:solidFill>
                  <a:srgbClr val="110C21"/>
                </a:solidFill>
                <a:latin typeface="Unbounded"/>
                <a:ea typeface="Unbounded"/>
                <a:cs typeface="Unbounded"/>
              </a:rPr>
              <a:t>1,5</a:t>
            </a:r>
          </a:p>
        </p:txBody>
      </p:sp>
      <p:sp>
        <p:nvSpPr>
          <p:cNvPr id="3" name="webb-slide-4-editorial-2-0">
            <a:extLst xmlns:a="http://schemas.openxmlformats.org/drawingml/2006/main">
              <a:ext uri="{FF2B5EF4-FFF2-40B4-BE49-F238E27FC236}">
                <a16:creationId xmlns:a16="http://schemas.microsoft.com/office/drawing/2014/main" id="{7B504EC2-3699-4A35-8729-6B8529F95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819400"/>
            <a:ext cx="4429125" cy="726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110C21"/>
                </a:solidFill>
                <a:latin typeface="Unbounded"/>
                <a:ea typeface="Unbounded"/>
                <a:cs typeface="Unbounded"/>
              </a:defRPr>
            </a:pPr>
            <a:r>
              <a:rPr sz="4575" b="1">
                <a:solidFill>
                  <a:srgbClr val="110C21"/>
                </a:solidFill>
                <a:latin typeface="Unbounded"/>
                <a:ea typeface="Unbounded"/>
                <a:cs typeface="Unbounded"/>
              </a:rPr>
              <a:t>млн км</a:t>
            </a:r>
          </a:p>
        </p:txBody>
      </p:sp>
      <p:sp>
        <p:nvSpPr>
          <p:cNvPr id="4" name="webb-slide-4-editorial-3">
            <a:extLst xmlns:a="http://schemas.openxmlformats.org/drawingml/2006/main">
              <a:ext uri="{FF2B5EF4-FFF2-40B4-BE49-F238E27FC236}">
                <a16:creationId xmlns:a16="http://schemas.microsoft.com/office/drawing/2014/main" id="{97C8DA58-D83F-4CD9-9BFF-64E87039E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3387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0C21"/>
          </a:solidFill>
          <a:ln xmlns:a="http://schemas.openxmlformats.org/drawingml/2006/main" w="0">
            <a:noFill/>
          </a:ln>
        </p:spPr>
      </p:sp>
      <p:sp>
        <p:nvSpPr>
          <p:cNvPr id="5" name="webb-slide-4-editorial-4-0">
            <a:extLst xmlns:a="http://schemas.openxmlformats.org/drawingml/2006/main">
              <a:ext uri="{FF2B5EF4-FFF2-40B4-BE49-F238E27FC236}">
                <a16:creationId xmlns:a16="http://schemas.microsoft.com/office/drawing/2014/main" id="{DE71BF7B-7AC3-409D-93BB-C2AB20778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72025"/>
            <a:ext cx="4762500" cy="4643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10C21"/>
                </a:solidFill>
                <a:latin typeface="Unbounded"/>
                <a:ea typeface="Unbounded"/>
                <a:cs typeface="Unbounded"/>
              </a:defRPr>
            </a:pPr>
            <a:r>
              <a:rPr sz="2925" b="1">
                <a:solidFill>
                  <a:srgbClr val="110C21"/>
                </a:solidFill>
                <a:latin typeface="Unbounded"/>
                <a:ea typeface="Unbounded"/>
                <a:cs typeface="Unbounded"/>
              </a:rPr>
              <a:t>Область L2</a:t>
            </a:r>
          </a:p>
        </p:txBody>
      </p:sp>
      <p:sp>
        <p:nvSpPr>
          <p:cNvPr id="6" name="webb-slide-4-editorial-5-0">
            <a:extLst xmlns:a="http://schemas.openxmlformats.org/drawingml/2006/main">
              <a:ext uri="{FF2B5EF4-FFF2-40B4-BE49-F238E27FC236}">
                <a16:creationId xmlns:a16="http://schemas.microsoft.com/office/drawing/2014/main" id="{F101F49D-7852-4EA4-9F6C-60B423376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81550"/>
            <a:ext cx="54673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Холодная оптика и экран снижают</a:t>
            </a:r>
          </a:p>
        </p:txBody>
      </p:sp>
      <p:sp>
        <p:nvSpPr>
          <p:cNvPr id="7" name="webb-slide-4-editorial-5-1">
            <a:extLst xmlns:a="http://schemas.openxmlformats.org/drawingml/2006/main">
              <a:ext uri="{FF2B5EF4-FFF2-40B4-BE49-F238E27FC236}">
                <a16:creationId xmlns:a16="http://schemas.microsoft.com/office/drawing/2014/main" id="{3C4AAC26-0FD6-4CE0-878D-B5F36C32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101590"/>
            <a:ext cx="54673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тепловой фон для наблюдения</a:t>
            </a:r>
          </a:p>
        </p:txBody>
      </p:sp>
      <p:sp>
        <p:nvSpPr>
          <p:cNvPr id="8" name="webb-slide-4-editorial-5-2">
            <a:extLst xmlns:a="http://schemas.openxmlformats.org/drawingml/2006/main">
              <a:ext uri="{FF2B5EF4-FFF2-40B4-BE49-F238E27FC236}">
                <a16:creationId xmlns:a16="http://schemas.microsoft.com/office/drawing/2014/main" id="{1D46C665-6A6F-4A3A-8C62-33C7ABFC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421630"/>
            <a:ext cx="54673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слабого инфракрасного света.</a:t>
            </a:r>
          </a:p>
        </p:txBody>
      </p:sp>
      <p:sp>
        <p:nvSpPr>
          <p:cNvPr id="9" name="webb-slide-4-editorial-6-0">
            <a:extLst xmlns:a="http://schemas.openxmlformats.org/drawingml/2006/main">
              <a:ext uri="{FF2B5EF4-FFF2-40B4-BE49-F238E27FC236}">
                <a16:creationId xmlns:a16="http://schemas.microsoft.com/office/drawing/2014/main" id="{392E8197-6F68-401F-A328-15A8746E5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Расстояние приблизительное. Webb движется по орбите вокруг точки L2.</a:t>
            </a:r>
          </a:p>
        </p:txBody>
      </p:sp>
      <p:sp>
        <p:nvSpPr>
          <p:cNvPr id="10" name="webb-slide-4-editorial-7-0">
            <a:extLst xmlns:a="http://schemas.openxmlformats.org/drawingml/2006/main">
              <a:ext uri="{FF2B5EF4-FFF2-40B4-BE49-F238E27FC236}">
                <a16:creationId xmlns:a16="http://schemas.microsoft.com/office/drawing/2014/main" id="{3D376E8B-0890-4110-993E-32F5A9A8C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NASA / ESA / CSA / STScI</a:t>
            </a:r>
          </a:p>
        </p:txBody>
      </p:sp>
      <p:sp>
        <p:nvSpPr>
          <p:cNvPr id="11" name="webb-slide-4-editorial-8-0">
            <a:extLst xmlns:a="http://schemas.openxmlformats.org/drawingml/2006/main">
              <a:ext uri="{FF2B5EF4-FFF2-40B4-BE49-F238E27FC236}">
                <a16:creationId xmlns:a16="http://schemas.microsoft.com/office/drawing/2014/main" id="{8125D4A7-8169-476B-8CB9-3306E628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845784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0E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webb-slide-5-editorial-0-0">
            <a:extLst xmlns:a="http://schemas.openxmlformats.org/drawingml/2006/main">
              <a:ext uri="{FF2B5EF4-FFF2-40B4-BE49-F238E27FC236}">
                <a16:creationId xmlns:a16="http://schemas.microsoft.com/office/drawing/2014/main" id="{8DB946AC-6E1D-4281-A0F2-DA29033F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8625"/>
            <a:ext cx="11125200" cy="6310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75" b="1">
                <a:solidFill>
                  <a:srgbClr val="110C21"/>
                </a:solidFill>
                <a:latin typeface="Unbounded"/>
                <a:ea typeface="Unbounded"/>
                <a:cs typeface="Unbounded"/>
              </a:defRPr>
            </a:pPr>
            <a:r>
              <a:rPr sz="3975" b="1">
                <a:solidFill>
                  <a:srgbClr val="110C21"/>
                </a:solidFill>
                <a:latin typeface="Unbounded"/>
                <a:ea typeface="Unbounded"/>
                <a:cs typeface="Unbounded"/>
              </a:rPr>
              <a:t>Начало научной работы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533400" y="2133600"/>
          <a:ext xmlns:a="http://schemas.openxmlformats.org/drawingml/2006/main" cx="111252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562600"/>
                <a:gridCol w="5562600"/>
              </a:tblGrid>
              <a:tr h="66675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Manrope"/>
                          <a:ea typeface="Manrope"/>
                          <a:cs typeface="Manrope"/>
                        </a:rPr>
                        <a:t>Дата</a:t>
                      </a:r>
                    </a:p>
                  </a:txBody>
                  <a:tcPr marL="171450" marR="171450" marT="114300" marB="114300" anchor="ctr">
                    <a:solidFill>
                      <a:srgbClr val="110C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Manrope"/>
                          <a:ea typeface="Manrope"/>
                          <a:cs typeface="Manrope"/>
                        </a:rPr>
                        <a:t>Событие</a:t>
                      </a:r>
                    </a:p>
                  </a:txBody>
                  <a:tcPr marL="171450" marR="171450" marT="114300" marB="114300" anchor="ctr">
                    <a:solidFill>
                      <a:srgbClr val="110C21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10C21"/>
                          </a:solidFill>
                          <a:latin typeface="Manrope"/>
                          <a:ea typeface="Manrope"/>
                          <a:cs typeface="Manrope"/>
                        </a:rPr>
                        <a:t>25 декабря 2021</a:t>
                      </a:r>
                    </a:p>
                  </a:txBody>
                  <a:tcPr marL="171450" marR="171450" marT="114300" marB="114300" anchor="ctr">
                    <a:solidFill>
                      <a:srgbClr val="F0E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10C21"/>
                          </a:solidFill>
                          <a:latin typeface="Manrope"/>
                          <a:ea typeface="Manrope"/>
                          <a:cs typeface="Manrope"/>
                        </a:rPr>
                        <a:t>Запуск на Ariane 5</a:t>
                      </a:r>
                    </a:p>
                  </a:txBody>
                  <a:tcPr marL="171450" marR="171450" marT="114300" marB="114300" anchor="ctr">
                    <a:solidFill>
                      <a:srgbClr val="F0ED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10C21"/>
                          </a:solidFill>
                          <a:latin typeface="Manrope"/>
                          <a:ea typeface="Manrope"/>
                          <a:cs typeface="Manrope"/>
                        </a:rPr>
                        <a:t>24 января 2022</a:t>
                      </a:r>
                    </a:p>
                  </a:txBody>
                  <a:tcPr marL="171450" marR="171450" marT="114300" marB="114300" anchor="ctr">
                    <a:solidFill>
                      <a:srgbClr val="F0E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10C21"/>
                          </a:solidFill>
                          <a:latin typeface="Manrope"/>
                          <a:ea typeface="Manrope"/>
                          <a:cs typeface="Manrope"/>
                        </a:rPr>
                        <a:t>Выход на орбиту у L2</a:t>
                      </a:r>
                    </a:p>
                  </a:txBody>
                  <a:tcPr marL="171450" marR="171450" marT="114300" marB="114300" anchor="ctr">
                    <a:solidFill>
                      <a:srgbClr val="F0ED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10C21"/>
                          </a:solidFill>
                          <a:latin typeface="Manrope"/>
                          <a:ea typeface="Manrope"/>
                          <a:cs typeface="Manrope"/>
                        </a:rPr>
                        <a:t>11 июля 2022</a:t>
                      </a:r>
                    </a:p>
                  </a:txBody>
                  <a:tcPr marL="171450" marR="171450" marT="114300" marB="114300" anchor="ctr">
                    <a:solidFill>
                      <a:srgbClr val="F0E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10C21"/>
                          </a:solidFill>
                          <a:latin typeface="Manrope"/>
                          <a:ea typeface="Manrope"/>
                          <a:cs typeface="Manrope"/>
                        </a:rPr>
                        <a:t>Первое глубокое поле</a:t>
                      </a:r>
                    </a:p>
                  </a:txBody>
                  <a:tcPr marL="171450" marR="171450" marT="114300" marB="114300" anchor="ctr">
                    <a:solidFill>
                      <a:srgbClr val="F0EDF8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10C21"/>
                          </a:solidFill>
                          <a:latin typeface="Manrope"/>
                          <a:ea typeface="Manrope"/>
                          <a:cs typeface="Manrope"/>
                        </a:rPr>
                        <a:t>12 июля 2022</a:t>
                      </a:r>
                    </a:p>
                  </a:txBody>
                  <a:tcPr marL="171450" marR="171450" marT="114300" marB="114300" anchor="ctr">
                    <a:solidFill>
                      <a:srgbClr val="F0ED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10C21"/>
                          </a:solidFill>
                          <a:latin typeface="Manrope"/>
                          <a:ea typeface="Manrope"/>
                          <a:cs typeface="Manrope"/>
                        </a:rPr>
                        <a:t>Первый набор изображений</a:t>
                      </a:r>
                    </a:p>
                  </a:txBody>
                  <a:tcPr marL="171450" marR="171450" marT="114300" marB="114300" anchor="ctr">
                    <a:solidFill>
                      <a:srgbClr val="F0EDF8"/>
                    </a:solidFill>
                  </a:tcPr>
                </a:tc>
              </a:tr>
            </a:tbl>
          </a:graphicData>
        </a:graphic>
      </p:graphicFrame>
      <p:sp>
        <p:nvSpPr>
          <p:cNvPr id="3" name="webb-slide-5-editorial-2">
            <a:extLst xmlns:a="http://schemas.openxmlformats.org/drawingml/2006/main">
              <a:ext uri="{FF2B5EF4-FFF2-40B4-BE49-F238E27FC236}">
                <a16:creationId xmlns:a16="http://schemas.microsoft.com/office/drawing/2014/main" id="{BAB190A7-628C-462B-A52E-220901A4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035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AFCE"/>
          </a:solidFill>
          <a:ln xmlns:a="http://schemas.openxmlformats.org/drawingml/2006/main" w="0">
            <a:noFill/>
          </a:ln>
        </p:spPr>
      </p:sp>
      <p:sp>
        <p:nvSpPr>
          <p:cNvPr id="4" name="webb-slide-5-editorial-3">
            <a:extLst xmlns:a="http://schemas.openxmlformats.org/drawingml/2006/main">
              <a:ext uri="{FF2B5EF4-FFF2-40B4-BE49-F238E27FC236}">
                <a16:creationId xmlns:a16="http://schemas.microsoft.com/office/drawing/2014/main" id="{1F35E355-6B89-41F0-9344-877C8C61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671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AFCE"/>
          </a:solidFill>
          <a:ln xmlns:a="http://schemas.openxmlformats.org/drawingml/2006/main" w="0">
            <a:noFill/>
          </a:ln>
        </p:spPr>
      </p:sp>
      <p:sp>
        <p:nvSpPr>
          <p:cNvPr id="5" name="webb-slide-5-editorial-4">
            <a:extLst xmlns:a="http://schemas.openxmlformats.org/drawingml/2006/main">
              <a:ext uri="{FF2B5EF4-FFF2-40B4-BE49-F238E27FC236}">
                <a16:creationId xmlns:a16="http://schemas.microsoft.com/office/drawing/2014/main" id="{965666D3-9732-47F5-97CD-73B2E82A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3385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AFCE"/>
          </a:solidFill>
          <a:ln xmlns:a="http://schemas.openxmlformats.org/drawingml/2006/main" w="0">
            <a:noFill/>
          </a:ln>
        </p:spPr>
      </p:sp>
      <p:sp>
        <p:nvSpPr>
          <p:cNvPr id="6" name="webb-slide-5-editorial-5">
            <a:extLst xmlns:a="http://schemas.openxmlformats.org/drawingml/2006/main">
              <a:ext uri="{FF2B5EF4-FFF2-40B4-BE49-F238E27FC236}">
                <a16:creationId xmlns:a16="http://schemas.microsoft.com/office/drawing/2014/main" id="{56AFA221-AF79-4286-82C1-84C7D17FF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0060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AFCE"/>
          </a:solidFill>
          <a:ln xmlns:a="http://schemas.openxmlformats.org/drawingml/2006/main" w="0">
            <a:noFill/>
          </a:ln>
        </p:spPr>
      </p:sp>
      <p:sp>
        <p:nvSpPr>
          <p:cNvPr id="7" name="webb-slide-5-editorial-6">
            <a:extLst xmlns:a="http://schemas.openxmlformats.org/drawingml/2006/main">
              <a:ext uri="{FF2B5EF4-FFF2-40B4-BE49-F238E27FC236}">
                <a16:creationId xmlns:a16="http://schemas.microsoft.com/office/drawing/2014/main" id="{AE77F7F5-06E1-4D0D-8E5F-48DB7D4D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6735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AFCE"/>
          </a:solidFill>
          <a:ln xmlns:a="http://schemas.openxmlformats.org/drawingml/2006/main" w="0">
            <a:noFill/>
          </a:ln>
        </p:spPr>
      </p:sp>
      <p:sp>
        <p:nvSpPr>
          <p:cNvPr id="8" name="webb-slide-5-editorial-7-0">
            <a:extLst xmlns:a="http://schemas.openxmlformats.org/drawingml/2006/main">
              <a:ext uri="{FF2B5EF4-FFF2-40B4-BE49-F238E27FC236}">
                <a16:creationId xmlns:a16="http://schemas.microsoft.com/office/drawing/2014/main" id="{367931E5-E0F6-42FB-A2CB-C645AE74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Раскрытие телескопа, выравнивание зеркал и калибровка инструментов заняли несколько месяцев.</a:t>
            </a:r>
          </a:p>
        </p:txBody>
      </p:sp>
      <p:sp>
        <p:nvSpPr>
          <p:cNvPr id="9" name="webb-slide-5-editorial-8-0">
            <a:extLst xmlns:a="http://schemas.openxmlformats.org/drawingml/2006/main">
              <a:ext uri="{FF2B5EF4-FFF2-40B4-BE49-F238E27FC236}">
                <a16:creationId xmlns:a16="http://schemas.microsoft.com/office/drawing/2014/main" id="{16435786-4336-4A84-B593-829DC8D0C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NASA / ESA / CSA / STScI</a:t>
            </a:r>
          </a:p>
        </p:txBody>
      </p:sp>
      <p:sp>
        <p:nvSpPr>
          <p:cNvPr id="10" name="webb-slide-5-editorial-9-0">
            <a:extLst xmlns:a="http://schemas.openxmlformats.org/drawingml/2006/main">
              <a:ext uri="{FF2B5EF4-FFF2-40B4-BE49-F238E27FC236}">
                <a16:creationId xmlns:a16="http://schemas.microsoft.com/office/drawing/2014/main" id="{AC4CA9F4-C7F4-4CE0-807A-BCC21FF10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9144818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10C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765efe74384c94"/>
          <a:stretch xmlns:a="http://schemas.openxmlformats.org/drawingml/2006/main"/>
        </p:blipFill>
        <p:spPr>
          <a:xfrm xmlns:a="http://schemas.openxmlformats.org/drawingml/2006/main">
            <a:off x="5348890" y="428625"/>
            <a:ext cx="5570919" cy="5686425"/>
          </a:xfrm>
          <a:prstGeom xmlns:a="http://schemas.openxmlformats.org/drawingml/2006/main" prst="rect">
            <a:avLst/>
          </a:prstGeom>
        </p:spPr>
      </p:pic>
      <p:sp>
        <p:nvSpPr>
          <p:cNvPr id="2" name="webb-slide-6-editorial-1-0">
            <a:extLst xmlns:a="http://schemas.openxmlformats.org/drawingml/2006/main">
              <a:ext uri="{FF2B5EF4-FFF2-40B4-BE49-F238E27FC236}">
                <a16:creationId xmlns:a16="http://schemas.microsoft.com/office/drawing/2014/main" id="{06C08DE4-0EE7-446D-A7FA-C8BB1E677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411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3000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Галактики</a:t>
            </a:r>
          </a:p>
        </p:txBody>
      </p:sp>
      <p:sp>
        <p:nvSpPr>
          <p:cNvPr id="3" name="webb-slide-6-editorial-1-1">
            <a:extLst xmlns:a="http://schemas.openxmlformats.org/drawingml/2006/main">
              <a:ext uri="{FF2B5EF4-FFF2-40B4-BE49-F238E27FC236}">
                <a16:creationId xmlns:a16="http://schemas.microsoft.com/office/drawing/2014/main" id="{BEF00E7D-520B-41F3-BAF1-EB7A601D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411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3000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за галактиками</a:t>
            </a:r>
          </a:p>
        </p:txBody>
      </p:sp>
      <p:sp>
        <p:nvSpPr>
          <p:cNvPr id="4" name="webb-slide-6-editorial-2-0">
            <a:extLst xmlns:a="http://schemas.openxmlformats.org/drawingml/2006/main">
              <a:ext uri="{FF2B5EF4-FFF2-40B4-BE49-F238E27FC236}">
                <a16:creationId xmlns:a16="http://schemas.microsoft.com/office/drawing/2014/main" id="{D394E31F-570C-4AB2-91AE-7B9D97885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95625"/>
            <a:ext cx="39147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Масса скопления</a:t>
            </a:r>
          </a:p>
        </p:txBody>
      </p:sp>
      <p:sp>
        <p:nvSpPr>
          <p:cNvPr id="5" name="webb-slide-6-editorial-2-1">
            <a:extLst xmlns:a="http://schemas.openxmlformats.org/drawingml/2006/main">
              <a:ext uri="{FF2B5EF4-FFF2-40B4-BE49-F238E27FC236}">
                <a16:creationId xmlns:a16="http://schemas.microsoft.com/office/drawing/2014/main" id="{30292119-4A47-4F42-85A7-957E8A24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15665"/>
            <a:ext cx="39147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SMACS 0723 искривляет</a:t>
            </a:r>
          </a:p>
        </p:txBody>
      </p:sp>
      <p:sp>
        <p:nvSpPr>
          <p:cNvPr id="6" name="webb-slide-6-editorial-2-2">
            <a:extLst xmlns:a="http://schemas.openxmlformats.org/drawingml/2006/main">
              <a:ext uri="{FF2B5EF4-FFF2-40B4-BE49-F238E27FC236}">
                <a16:creationId xmlns:a16="http://schemas.microsoft.com/office/drawing/2014/main" id="{1BDD40F5-5C0C-4AA1-9FB3-D29415B32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35705"/>
            <a:ext cx="39147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и усиливает свет</a:t>
            </a:r>
          </a:p>
        </p:txBody>
      </p:sp>
      <p:sp>
        <p:nvSpPr>
          <p:cNvPr id="7" name="webb-slide-6-editorial-2-3">
            <a:extLst xmlns:a="http://schemas.openxmlformats.org/drawingml/2006/main">
              <a:ext uri="{FF2B5EF4-FFF2-40B4-BE49-F238E27FC236}">
                <a16:creationId xmlns:a16="http://schemas.microsoft.com/office/drawing/2014/main" id="{E2AC89F4-E998-4458-BE7A-528B7C806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55745"/>
            <a:ext cx="39147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более далёких галактик.</a:t>
            </a:r>
          </a:p>
        </p:txBody>
      </p:sp>
      <p:sp>
        <p:nvSpPr>
          <p:cNvPr id="8" name="webb-slide-6-editorial-3-0">
            <a:extLst xmlns:a="http://schemas.openxmlformats.org/drawingml/2006/main">
              <a:ext uri="{FF2B5EF4-FFF2-40B4-BE49-F238E27FC236}">
                <a16:creationId xmlns:a16="http://schemas.microsoft.com/office/drawing/2014/main" id="{A0C6061F-55CE-4973-A3B2-8266990B3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5257800"/>
            <a:ext cx="3943350" cy="36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Гравитационная</a:t>
            </a:r>
          </a:p>
        </p:txBody>
      </p:sp>
      <p:sp>
        <p:nvSpPr>
          <p:cNvPr id="9" name="webb-slide-6-editorial-3-1">
            <a:extLst xmlns:a="http://schemas.openxmlformats.org/drawingml/2006/main">
              <a:ext uri="{FF2B5EF4-FFF2-40B4-BE49-F238E27FC236}">
                <a16:creationId xmlns:a16="http://schemas.microsoft.com/office/drawing/2014/main" id="{B89F8548-A8B1-4ACC-99C3-A6EC1C18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5612130"/>
            <a:ext cx="3943350" cy="36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линза</a:t>
            </a:r>
          </a:p>
        </p:txBody>
      </p:sp>
      <p:sp>
        <p:nvSpPr>
          <p:cNvPr id="10" name="webb-slide-6-editorial-4-0">
            <a:extLst xmlns:a="http://schemas.openxmlformats.org/drawingml/2006/main">
              <a:ext uri="{FF2B5EF4-FFF2-40B4-BE49-F238E27FC236}">
                <a16:creationId xmlns:a16="http://schemas.microsoft.com/office/drawing/2014/main" id="{0347C1CA-3B2F-4A6B-810F-6B8604620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CD6F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DCD6F1"/>
                </a:solidFill>
                <a:latin typeface="Manrope"/>
                <a:ea typeface="Manrope"/>
                <a:cs typeface="Manrope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20609838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10C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9707ed343749b7"/>
          <a:stretch xmlns:a="http://schemas.openxmlformats.org/drawingml/2006/main"/>
        </p:blipFill>
        <p:spPr>
          <a:xfrm xmlns:a="http://schemas.openxmlformats.org/drawingml/2006/main">
            <a:off x="285750" y="387221"/>
            <a:ext cx="6276975" cy="5845433"/>
          </a:xfrm>
          <a:prstGeom xmlns:a="http://schemas.openxmlformats.org/drawingml/2006/main" prst="rect">
            <a:avLst/>
          </a:prstGeom>
        </p:spPr>
      </p:pic>
      <p:sp>
        <p:nvSpPr>
          <p:cNvPr id="2" name="webb-slide-7-editorial-1-0">
            <a:extLst xmlns:a="http://schemas.openxmlformats.org/drawingml/2006/main">
              <a:ext uri="{FF2B5EF4-FFF2-40B4-BE49-F238E27FC236}">
                <a16:creationId xmlns:a16="http://schemas.microsoft.com/office/drawing/2014/main" id="{64361A1A-D851-4B66-BFE1-40323FCA4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00075"/>
            <a:ext cx="4743450" cy="773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4875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След</a:t>
            </a:r>
          </a:p>
        </p:txBody>
      </p:sp>
      <p:sp>
        <p:nvSpPr>
          <p:cNvPr id="3" name="webb-slide-7-editorial-1-1">
            <a:extLst xmlns:a="http://schemas.openxmlformats.org/drawingml/2006/main">
              <a:ext uri="{FF2B5EF4-FFF2-40B4-BE49-F238E27FC236}">
                <a16:creationId xmlns:a16="http://schemas.microsoft.com/office/drawing/2014/main" id="{7DC4C068-2DE5-4CF7-A1B7-B2FF047C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343025"/>
            <a:ext cx="4743450" cy="773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4875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звезды</a:t>
            </a:r>
          </a:p>
        </p:txBody>
      </p:sp>
      <p:sp>
        <p:nvSpPr>
          <p:cNvPr id="4" name="webb-slide-7-editorial-2-0">
            <a:extLst xmlns:a="http://schemas.openxmlformats.org/drawingml/2006/main">
              <a:ext uri="{FF2B5EF4-FFF2-40B4-BE49-F238E27FC236}">
                <a16:creationId xmlns:a16="http://schemas.microsoft.com/office/drawing/2014/main" id="{BE293D56-C721-481E-BE22-143F600E0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809875"/>
            <a:ext cx="461962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250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Южная Кольцевая</a:t>
            </a:r>
          </a:p>
        </p:txBody>
      </p:sp>
      <p:sp>
        <p:nvSpPr>
          <p:cNvPr id="5" name="webb-slide-7-editorial-2-1">
            <a:extLst xmlns:a="http://schemas.openxmlformats.org/drawingml/2006/main">
              <a:ext uri="{FF2B5EF4-FFF2-40B4-BE49-F238E27FC236}">
                <a16:creationId xmlns:a16="http://schemas.microsoft.com/office/drawing/2014/main" id="{57672533-50CF-4F44-93AC-87DC5A24A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152775"/>
            <a:ext cx="4619625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8BEF6"/>
                </a:solidFill>
                <a:latin typeface="Manrope"/>
                <a:ea typeface="Manrope"/>
                <a:cs typeface="Manrope"/>
              </a:defRPr>
            </a:pPr>
            <a:r>
              <a:rPr sz="2250" b="0">
                <a:solidFill>
                  <a:srgbClr val="C8BEF6"/>
                </a:solidFill>
                <a:latin typeface="Manrope"/>
                <a:ea typeface="Manrope"/>
                <a:cs typeface="Manrope"/>
              </a:rPr>
              <a:t>туманность, NGC 3132</a:t>
            </a:r>
          </a:p>
        </p:txBody>
      </p:sp>
      <p:sp>
        <p:nvSpPr>
          <p:cNvPr id="6" name="webb-slide-7-editorial-3-0">
            <a:extLst xmlns:a="http://schemas.openxmlformats.org/drawingml/2006/main">
              <a:ext uri="{FF2B5EF4-FFF2-40B4-BE49-F238E27FC236}">
                <a16:creationId xmlns:a16="http://schemas.microsoft.com/office/drawing/2014/main" id="{8063D548-131D-4A50-AF8D-607CDEDAC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257675"/>
            <a:ext cx="45815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Оболочки газа и пыли</a:t>
            </a:r>
          </a:p>
        </p:txBody>
      </p:sp>
      <p:sp>
        <p:nvSpPr>
          <p:cNvPr id="7" name="webb-slide-7-editorial-3-1">
            <a:extLst xmlns:a="http://schemas.openxmlformats.org/drawingml/2006/main">
              <a:ext uri="{FF2B5EF4-FFF2-40B4-BE49-F238E27FC236}">
                <a16:creationId xmlns:a16="http://schemas.microsoft.com/office/drawing/2014/main" id="{0C31D58A-E7F8-44F3-9979-34E13431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589145"/>
            <a:ext cx="45815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сохраняют историю</a:t>
            </a:r>
          </a:p>
        </p:txBody>
      </p:sp>
      <p:sp>
        <p:nvSpPr>
          <p:cNvPr id="8" name="webb-slide-7-editorial-3-2">
            <a:extLst xmlns:a="http://schemas.openxmlformats.org/drawingml/2006/main">
              <a:ext uri="{FF2B5EF4-FFF2-40B4-BE49-F238E27FC236}">
                <a16:creationId xmlns:a16="http://schemas.microsoft.com/office/drawing/2014/main" id="{5D004A89-FFED-4AF3-BB7B-8D25FBC2A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920615"/>
            <a:ext cx="45815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потери вещества</a:t>
            </a:r>
          </a:p>
        </p:txBody>
      </p:sp>
      <p:sp>
        <p:nvSpPr>
          <p:cNvPr id="9" name="webb-slide-7-editorial-3-3">
            <a:extLst xmlns:a="http://schemas.openxmlformats.org/drawingml/2006/main">
              <a:ext uri="{FF2B5EF4-FFF2-40B4-BE49-F238E27FC236}">
                <a16:creationId xmlns:a16="http://schemas.microsoft.com/office/drawing/2014/main" id="{93730C82-E60E-458C-BCA4-B79A21BF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5252085"/>
            <a:ext cx="45815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стареющей звездой.</a:t>
            </a:r>
          </a:p>
        </p:txBody>
      </p:sp>
      <p:sp>
        <p:nvSpPr>
          <p:cNvPr id="10" name="webb-slide-7-editorial-4-0">
            <a:extLst xmlns:a="http://schemas.openxmlformats.org/drawingml/2006/main">
              <a:ext uri="{FF2B5EF4-FFF2-40B4-BE49-F238E27FC236}">
                <a16:creationId xmlns:a16="http://schemas.microsoft.com/office/drawing/2014/main" id="{98EE2077-EF81-46E3-B83F-153C3C64C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CD6F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DCD6F1"/>
                </a:solidFill>
                <a:latin typeface="Manrope"/>
                <a:ea typeface="Manrope"/>
                <a:cs typeface="Manrope"/>
              </a:rPr>
              <a:t>NASA / ESA / CSA / STScI</a:t>
            </a:r>
          </a:p>
        </p:txBody>
      </p:sp>
      <p:sp>
        <p:nvSpPr>
          <p:cNvPr id="11" name="webb-slide-7-editorial-5-0">
            <a:extLst xmlns:a="http://schemas.openxmlformats.org/drawingml/2006/main">
              <a:ext uri="{FF2B5EF4-FFF2-40B4-BE49-F238E27FC236}">
                <a16:creationId xmlns:a16="http://schemas.microsoft.com/office/drawing/2014/main" id="{7800CD74-8630-4B72-8A8F-D59EF5A11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CD6F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DCD6F1"/>
                </a:solidFill>
                <a:latin typeface="Manrope"/>
                <a:ea typeface="Manrope"/>
                <a:cs typeface="Manrope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14589690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0E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webb-slide-8-editorial-0-0">
            <a:extLst xmlns:a="http://schemas.openxmlformats.org/drawingml/2006/main">
              <a:ext uri="{FF2B5EF4-FFF2-40B4-BE49-F238E27FC236}">
                <a16:creationId xmlns:a16="http://schemas.microsoft.com/office/drawing/2014/main" id="{A20BA4FC-A30A-4EB0-AB38-7E35F1FB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8625"/>
            <a:ext cx="11125200" cy="6072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825" b="1">
                <a:solidFill>
                  <a:srgbClr val="110C21"/>
                </a:solidFill>
                <a:latin typeface="Unbounded"/>
                <a:ea typeface="Unbounded"/>
                <a:cs typeface="Unbounded"/>
              </a:defRPr>
            </a:pPr>
            <a:r>
              <a:rPr sz="3825" b="1">
                <a:solidFill>
                  <a:srgbClr val="110C21"/>
                </a:solidFill>
                <a:latin typeface="Unbounded"/>
                <a:ea typeface="Unbounded"/>
                <a:cs typeface="Unbounded"/>
              </a:rPr>
              <a:t>Два способа читать свет</a:t>
            </a:r>
          </a:p>
        </p:txBody>
      </p:sp>
      <p:sp>
        <p:nvSpPr>
          <p:cNvPr id="2" name="webb-slide-8-editorial-1-0">
            <a:extLst xmlns:a="http://schemas.openxmlformats.org/drawingml/2006/main">
              <a:ext uri="{FF2B5EF4-FFF2-40B4-BE49-F238E27FC236}">
                <a16:creationId xmlns:a16="http://schemas.microsoft.com/office/drawing/2014/main" id="{47F2545C-C09E-4075-8D3B-E225EEC7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09800"/>
            <a:ext cx="5067300" cy="1178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425" b="1">
                <a:solidFill>
                  <a:srgbClr val="110C21"/>
                </a:solidFill>
                <a:latin typeface="Unbounded"/>
                <a:ea typeface="Unbounded"/>
                <a:cs typeface="Unbounded"/>
              </a:defRPr>
            </a:pPr>
            <a:r>
              <a:rPr sz="7425" b="1">
                <a:solidFill>
                  <a:srgbClr val="110C21"/>
                </a:solidFill>
                <a:latin typeface="Unbounded"/>
                <a:ea typeface="Unbounded"/>
                <a:cs typeface="Unbounded"/>
              </a:rPr>
              <a:t>Где?</a:t>
            </a:r>
          </a:p>
        </p:txBody>
      </p:sp>
      <p:sp>
        <p:nvSpPr>
          <p:cNvPr id="3" name="webb-slide-8-editorial-2-0">
            <a:extLst xmlns:a="http://schemas.openxmlformats.org/drawingml/2006/main">
              <a:ext uri="{FF2B5EF4-FFF2-40B4-BE49-F238E27FC236}">
                <a16:creationId xmlns:a16="http://schemas.microsoft.com/office/drawing/2014/main" id="{08E5C23D-4427-4F71-9F68-9E27E15D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62200"/>
            <a:ext cx="5295900" cy="8929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625" b="1">
                <a:solidFill>
                  <a:srgbClr val="110C21"/>
                </a:solidFill>
                <a:latin typeface="Unbounded"/>
                <a:ea typeface="Unbounded"/>
                <a:cs typeface="Unbounded"/>
              </a:defRPr>
            </a:pPr>
            <a:r>
              <a:rPr sz="5625" b="1">
                <a:solidFill>
                  <a:srgbClr val="110C21"/>
                </a:solidFill>
                <a:latin typeface="Unbounded"/>
                <a:ea typeface="Unbounded"/>
                <a:cs typeface="Unbounded"/>
              </a:rPr>
              <a:t>Из чего?</a:t>
            </a:r>
          </a:p>
        </p:txBody>
      </p:sp>
      <p:sp>
        <p:nvSpPr>
          <p:cNvPr id="4" name="webb-slide-8-editorial-3">
            <a:extLst xmlns:a="http://schemas.openxmlformats.org/drawingml/2006/main">
              <a:ext uri="{FF2B5EF4-FFF2-40B4-BE49-F238E27FC236}">
                <a16:creationId xmlns:a16="http://schemas.microsoft.com/office/drawing/2014/main" id="{FA00D6E5-B76A-481C-A84B-6EF9D725C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5975" y="2324100"/>
            <a:ext cx="19050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A8CD"/>
          </a:solidFill>
          <a:ln xmlns:a="http://schemas.openxmlformats.org/drawingml/2006/main" w="0">
            <a:noFill/>
          </a:ln>
        </p:spPr>
      </p:sp>
      <p:sp>
        <p:nvSpPr>
          <p:cNvPr id="5" name="webb-slide-8-editorial-4-0">
            <a:extLst xmlns:a="http://schemas.openxmlformats.org/drawingml/2006/main">
              <a:ext uri="{FF2B5EF4-FFF2-40B4-BE49-F238E27FC236}">
                <a16:creationId xmlns:a16="http://schemas.microsoft.com/office/drawing/2014/main" id="{A9678523-8530-4CF1-B19E-35CB4D14B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924300"/>
            <a:ext cx="5057775" cy="4048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550" b="1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Изображение</a:t>
            </a:r>
          </a:p>
        </p:txBody>
      </p:sp>
      <p:sp>
        <p:nvSpPr>
          <p:cNvPr id="6" name="webb-slide-8-editorial-5-0">
            <a:extLst xmlns:a="http://schemas.openxmlformats.org/drawingml/2006/main">
              <a:ext uri="{FF2B5EF4-FFF2-40B4-BE49-F238E27FC236}">
                <a16:creationId xmlns:a16="http://schemas.microsoft.com/office/drawing/2014/main" id="{51A07FF9-7AA9-4BA0-9FB7-CCEEA9D6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762500"/>
            <a:ext cx="50577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Форма объектов и распределение</a:t>
            </a:r>
          </a:p>
        </p:txBody>
      </p:sp>
      <p:sp>
        <p:nvSpPr>
          <p:cNvPr id="7" name="webb-slide-8-editorial-5-1">
            <a:extLst xmlns:a="http://schemas.openxmlformats.org/drawingml/2006/main">
              <a:ext uri="{FF2B5EF4-FFF2-40B4-BE49-F238E27FC236}">
                <a16:creationId xmlns:a16="http://schemas.microsoft.com/office/drawing/2014/main" id="{47BA0B80-C61D-471A-B473-7CFDD0148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093970"/>
            <a:ext cx="50577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света в пространстве.</a:t>
            </a:r>
          </a:p>
        </p:txBody>
      </p:sp>
      <p:sp>
        <p:nvSpPr>
          <p:cNvPr id="8" name="webb-slide-8-editorial-6-0">
            <a:extLst xmlns:a="http://schemas.openxmlformats.org/drawingml/2006/main">
              <a:ext uri="{FF2B5EF4-FFF2-40B4-BE49-F238E27FC236}">
                <a16:creationId xmlns:a16="http://schemas.microsoft.com/office/drawing/2014/main" id="{DBF4575A-E7C9-44F4-985B-8D351CA0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24300"/>
            <a:ext cx="5238750" cy="4048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550" b="1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Спектр</a:t>
            </a:r>
          </a:p>
        </p:txBody>
      </p:sp>
      <p:sp>
        <p:nvSpPr>
          <p:cNvPr id="9" name="webb-slide-8-editorial-7-0">
            <a:extLst xmlns:a="http://schemas.openxmlformats.org/drawingml/2006/main">
              <a:ext uri="{FF2B5EF4-FFF2-40B4-BE49-F238E27FC236}">
                <a16:creationId xmlns:a16="http://schemas.microsoft.com/office/drawing/2014/main" id="{3D7C40A3-3979-458D-A628-4FADDA07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762500"/>
            <a:ext cx="5219700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Свет по длинам волн.</a:t>
            </a:r>
          </a:p>
        </p:txBody>
      </p:sp>
      <p:sp>
        <p:nvSpPr>
          <p:cNvPr id="10" name="webb-slide-8-editorial-7-1">
            <a:extLst xmlns:a="http://schemas.openxmlformats.org/drawingml/2006/main">
              <a:ext uri="{FF2B5EF4-FFF2-40B4-BE49-F238E27FC236}">
                <a16:creationId xmlns:a16="http://schemas.microsoft.com/office/drawing/2014/main" id="{9F9E593C-716D-4BD0-92BB-0E46C7D1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093970"/>
            <a:ext cx="5219700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Состав, температура</a:t>
            </a:r>
          </a:p>
        </p:txBody>
      </p:sp>
      <p:sp>
        <p:nvSpPr>
          <p:cNvPr id="11" name="webb-slide-8-editorial-7-2">
            <a:extLst xmlns:a="http://schemas.openxmlformats.org/drawingml/2006/main">
              <a:ext uri="{FF2B5EF4-FFF2-40B4-BE49-F238E27FC236}">
                <a16:creationId xmlns:a16="http://schemas.microsoft.com/office/drawing/2014/main" id="{304B08E8-116B-490F-8570-644C344F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425440"/>
            <a:ext cx="5219700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и движение вещества.</a:t>
            </a:r>
          </a:p>
        </p:txBody>
      </p:sp>
      <p:sp>
        <p:nvSpPr>
          <p:cNvPr id="12" name="webb-slide-8-editorial-8-0">
            <a:extLst xmlns:a="http://schemas.openxmlformats.org/drawingml/2006/main">
              <a:ext uri="{FF2B5EF4-FFF2-40B4-BE49-F238E27FC236}">
                <a16:creationId xmlns:a16="http://schemas.microsoft.com/office/drawing/2014/main" id="{F9881262-B269-4AB5-B698-4F00F19DB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NASA / ESA / CSA / STScI</a:t>
            </a:r>
          </a:p>
        </p:txBody>
      </p:sp>
      <p:sp>
        <p:nvSpPr>
          <p:cNvPr id="13" name="webb-slide-8-editorial-9-0">
            <a:extLst xmlns:a="http://schemas.openxmlformats.org/drawingml/2006/main">
              <a:ext uri="{FF2B5EF4-FFF2-40B4-BE49-F238E27FC236}">
                <a16:creationId xmlns:a16="http://schemas.microsoft.com/office/drawing/2014/main" id="{0C36E8E7-7E66-4E7B-B9BA-7CDB28EED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5509782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10C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webb-slide-9-editorial-0-0">
            <a:extLst xmlns:a="http://schemas.openxmlformats.org/drawingml/2006/main">
              <a:ext uri="{FF2B5EF4-FFF2-40B4-BE49-F238E27FC236}">
                <a16:creationId xmlns:a16="http://schemas.microsoft.com/office/drawing/2014/main" id="{6DE86779-F8E2-4A6F-8654-333B94204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5300"/>
            <a:ext cx="11125200" cy="7858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4950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Снимок становится</a:t>
            </a:r>
          </a:p>
        </p:txBody>
      </p:sp>
      <p:sp>
        <p:nvSpPr>
          <p:cNvPr id="2" name="webb-slide-9-editorial-0-1">
            <a:extLst xmlns:a="http://schemas.openxmlformats.org/drawingml/2006/main">
              <a:ext uri="{FF2B5EF4-FFF2-40B4-BE49-F238E27FC236}">
                <a16:creationId xmlns:a16="http://schemas.microsoft.com/office/drawing/2014/main" id="{ACAE0BDF-2042-4F83-AC9D-0962DD78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49680"/>
            <a:ext cx="11125200" cy="7858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Unbounded"/>
                <a:ea typeface="Unbounded"/>
                <a:cs typeface="Unbounded"/>
              </a:defRPr>
            </a:pPr>
            <a:r>
              <a:rPr sz="4950" b="1">
                <a:solidFill>
                  <a:srgbClr val="FFFFFF"/>
                </a:solidFill>
                <a:latin typeface="Unbounded"/>
                <a:ea typeface="Unbounded"/>
                <a:cs typeface="Unbounded"/>
              </a:rPr>
              <a:t>измерением</a:t>
            </a:r>
          </a:p>
        </p:txBody>
      </p:sp>
      <p:sp>
        <p:nvSpPr>
          <p:cNvPr id="3" name="webb-slide-9-editorial-1">
            <a:extLst xmlns:a="http://schemas.openxmlformats.org/drawingml/2006/main">
              <a:ext uri="{FF2B5EF4-FFF2-40B4-BE49-F238E27FC236}">
                <a16:creationId xmlns:a16="http://schemas.microsoft.com/office/drawing/2014/main" id="{6509FC14-854A-4DAF-B826-32352A08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956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BEF6"/>
          </a:solidFill>
          <a:ln xmlns:a="http://schemas.openxmlformats.org/drawingml/2006/main" w="0">
            <a:noFill/>
          </a:ln>
        </p:spPr>
      </p:sp>
      <p:sp>
        <p:nvSpPr>
          <p:cNvPr id="4" name="webb-slide-9-editorial-2-0">
            <a:extLst xmlns:a="http://schemas.openxmlformats.org/drawingml/2006/main">
              <a:ext uri="{FF2B5EF4-FFF2-40B4-BE49-F238E27FC236}">
                <a16:creationId xmlns:a16="http://schemas.microsoft.com/office/drawing/2014/main" id="{204E9FE2-61B5-4D0C-A096-ED56A3F5A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24275"/>
            <a:ext cx="3533775" cy="416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C8BEF6"/>
                </a:solidFill>
                <a:latin typeface="Unbounded"/>
                <a:ea typeface="Unbounded"/>
                <a:cs typeface="Unbounded"/>
              </a:defRPr>
            </a:pPr>
            <a:r>
              <a:rPr sz="2625" b="1">
                <a:solidFill>
                  <a:srgbClr val="C8BEF6"/>
                </a:solidFill>
                <a:latin typeface="Unbounded"/>
                <a:ea typeface="Unbounded"/>
                <a:cs typeface="Unbounded"/>
              </a:rPr>
              <a:t>Галактики</a:t>
            </a:r>
          </a:p>
        </p:txBody>
      </p:sp>
      <p:sp>
        <p:nvSpPr>
          <p:cNvPr id="5" name="webb-slide-9-editorial-3-0">
            <a:extLst xmlns:a="http://schemas.openxmlformats.org/drawingml/2006/main">
              <a:ext uri="{FF2B5EF4-FFF2-40B4-BE49-F238E27FC236}">
                <a16:creationId xmlns:a16="http://schemas.microsoft.com/office/drawing/2014/main" id="{2159CFE9-E500-4508-8EC1-EDE248292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95825"/>
            <a:ext cx="35337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История формирования</a:t>
            </a:r>
          </a:p>
        </p:txBody>
      </p:sp>
      <p:sp>
        <p:nvSpPr>
          <p:cNvPr id="6" name="webb-slide-9-editorial-3-1">
            <a:extLst xmlns:a="http://schemas.openxmlformats.org/drawingml/2006/main">
              <a:ext uri="{FF2B5EF4-FFF2-40B4-BE49-F238E27FC236}">
                <a16:creationId xmlns:a16="http://schemas.microsoft.com/office/drawing/2014/main" id="{4A2A6807-109C-4EE4-854E-8E86FB761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27295"/>
            <a:ext cx="35337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ранней Вселенной.</a:t>
            </a:r>
          </a:p>
        </p:txBody>
      </p:sp>
      <p:sp>
        <p:nvSpPr>
          <p:cNvPr id="7" name="webb-slide-9-editorial-4-0">
            <a:extLst xmlns:a="http://schemas.openxmlformats.org/drawingml/2006/main">
              <a:ext uri="{FF2B5EF4-FFF2-40B4-BE49-F238E27FC236}">
                <a16:creationId xmlns:a16="http://schemas.microsoft.com/office/drawing/2014/main" id="{79A835FA-1466-4E5E-8DE8-632B15DB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724275"/>
            <a:ext cx="3533775" cy="416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C8BEF6"/>
                </a:solidFill>
                <a:latin typeface="Unbounded"/>
                <a:ea typeface="Unbounded"/>
                <a:cs typeface="Unbounded"/>
              </a:defRPr>
            </a:pPr>
            <a:r>
              <a:rPr sz="2625" b="1">
                <a:solidFill>
                  <a:srgbClr val="C8BEF6"/>
                </a:solidFill>
                <a:latin typeface="Unbounded"/>
                <a:ea typeface="Unbounded"/>
                <a:cs typeface="Unbounded"/>
              </a:rPr>
              <a:t>Звёзды</a:t>
            </a:r>
          </a:p>
        </p:txBody>
      </p:sp>
      <p:sp>
        <p:nvSpPr>
          <p:cNvPr id="8" name="webb-slide-9-editorial-5-0">
            <a:extLst xmlns:a="http://schemas.openxmlformats.org/drawingml/2006/main">
              <a:ext uri="{FF2B5EF4-FFF2-40B4-BE49-F238E27FC236}">
                <a16:creationId xmlns:a16="http://schemas.microsoft.com/office/drawing/2014/main" id="{F39C2AD5-C69B-485E-9684-059E276B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4695825"/>
            <a:ext cx="35337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Рождение звёзд</a:t>
            </a:r>
          </a:p>
        </p:txBody>
      </p:sp>
      <p:sp>
        <p:nvSpPr>
          <p:cNvPr id="9" name="webb-slide-9-editorial-5-1">
            <a:extLst xmlns:a="http://schemas.openxmlformats.org/drawingml/2006/main">
              <a:ext uri="{FF2B5EF4-FFF2-40B4-BE49-F238E27FC236}">
                <a16:creationId xmlns:a16="http://schemas.microsoft.com/office/drawing/2014/main" id="{40193822-6501-4FE1-BFA7-BC040ED4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027295"/>
            <a:ext cx="35337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 их окружение.</a:t>
            </a:r>
          </a:p>
        </p:txBody>
      </p:sp>
      <p:sp>
        <p:nvSpPr>
          <p:cNvPr id="10" name="webb-slide-9-editorial-6-0">
            <a:extLst xmlns:a="http://schemas.openxmlformats.org/drawingml/2006/main">
              <a:ext uri="{FF2B5EF4-FFF2-40B4-BE49-F238E27FC236}">
                <a16:creationId xmlns:a16="http://schemas.microsoft.com/office/drawing/2014/main" id="{8443B19F-9410-4033-B1C3-1A555EA35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724275"/>
            <a:ext cx="3533775" cy="416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C8BEF6"/>
                </a:solidFill>
                <a:latin typeface="Unbounded"/>
                <a:ea typeface="Unbounded"/>
                <a:cs typeface="Unbounded"/>
              </a:defRPr>
            </a:pPr>
            <a:r>
              <a:rPr sz="2625" b="1">
                <a:solidFill>
                  <a:srgbClr val="C8BEF6"/>
                </a:solidFill>
                <a:latin typeface="Unbounded"/>
                <a:ea typeface="Unbounded"/>
                <a:cs typeface="Unbounded"/>
              </a:rPr>
              <a:t>Планеты</a:t>
            </a:r>
          </a:p>
        </p:txBody>
      </p:sp>
      <p:sp>
        <p:nvSpPr>
          <p:cNvPr id="11" name="webb-slide-9-editorial-7-0">
            <a:extLst xmlns:a="http://schemas.openxmlformats.org/drawingml/2006/main">
              <a:ext uri="{FF2B5EF4-FFF2-40B4-BE49-F238E27FC236}">
                <a16:creationId xmlns:a16="http://schemas.microsoft.com/office/drawing/2014/main" id="{4B36449B-0BB6-45F3-B55A-DF4280A7F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695825"/>
            <a:ext cx="35337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Исследования</a:t>
            </a:r>
          </a:p>
        </p:txBody>
      </p:sp>
      <p:sp>
        <p:nvSpPr>
          <p:cNvPr id="12" name="webb-slide-9-editorial-7-1">
            <a:extLst xmlns:a="http://schemas.openxmlformats.org/drawingml/2006/main">
              <a:ext uri="{FF2B5EF4-FFF2-40B4-BE49-F238E27FC236}">
                <a16:creationId xmlns:a16="http://schemas.microsoft.com/office/drawing/2014/main" id="{36309EE9-57CB-4C7F-8B98-AFE00EE9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027295"/>
            <a:ext cx="353377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атмосфер.</a:t>
            </a:r>
          </a:p>
        </p:txBody>
      </p:sp>
      <p:sp>
        <p:nvSpPr>
          <p:cNvPr id="13" name="webb-slide-9-editorial-8-0">
            <a:extLst xmlns:a="http://schemas.openxmlformats.org/drawingml/2006/main">
              <a:ext uri="{FF2B5EF4-FFF2-40B4-BE49-F238E27FC236}">
                <a16:creationId xmlns:a16="http://schemas.microsoft.com/office/drawing/2014/main" id="{46725B87-2003-4301-A7EB-55A6F120C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CD6F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DCD6F1"/>
                </a:solidFill>
                <a:latin typeface="Manrope"/>
                <a:ea typeface="Manrope"/>
                <a:cs typeface="Manrope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18841686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0ED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webb-slide-10-editorial-0-0">
            <a:extLst xmlns:a="http://schemas.openxmlformats.org/drawingml/2006/main">
              <a:ext uri="{FF2B5EF4-FFF2-40B4-BE49-F238E27FC236}">
                <a16:creationId xmlns:a16="http://schemas.microsoft.com/office/drawing/2014/main" id="{A27FF853-C99E-4E3D-B4DA-0C0FB968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42950"/>
            <a:ext cx="111252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110C21"/>
                </a:solidFill>
                <a:latin typeface="Unbounded"/>
                <a:ea typeface="Unbounded"/>
                <a:cs typeface="Unbounded"/>
              </a:defRPr>
            </a:pPr>
            <a:r>
              <a:rPr sz="5700" b="1">
                <a:solidFill>
                  <a:srgbClr val="110C21"/>
                </a:solidFill>
                <a:latin typeface="Unbounded"/>
                <a:ea typeface="Unbounded"/>
                <a:cs typeface="Unbounded"/>
              </a:rPr>
              <a:t>Наблюдения</a:t>
            </a:r>
          </a:p>
        </p:txBody>
      </p:sp>
      <p:sp>
        <p:nvSpPr>
          <p:cNvPr id="2" name="webb-slide-10-editorial-0-1">
            <a:extLst xmlns:a="http://schemas.openxmlformats.org/drawingml/2006/main">
              <a:ext uri="{FF2B5EF4-FFF2-40B4-BE49-F238E27FC236}">
                <a16:creationId xmlns:a16="http://schemas.microsoft.com/office/drawing/2014/main" id="{0EC50EE0-AA26-4EC5-A735-197845CB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11630"/>
            <a:ext cx="111252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110C21"/>
                </a:solidFill>
                <a:latin typeface="Unbounded"/>
                <a:ea typeface="Unbounded"/>
                <a:cs typeface="Unbounded"/>
              </a:defRPr>
            </a:pPr>
            <a:r>
              <a:rPr sz="5700" b="1">
                <a:solidFill>
                  <a:srgbClr val="110C21"/>
                </a:solidFill>
                <a:latin typeface="Unbounded"/>
                <a:ea typeface="Unbounded"/>
                <a:cs typeface="Unbounded"/>
              </a:rPr>
              <a:t>продолжаются</a:t>
            </a:r>
          </a:p>
        </p:txBody>
      </p:sp>
      <p:sp>
        <p:nvSpPr>
          <p:cNvPr id="3" name="webb-slide-10-editorial-1-0">
            <a:extLst xmlns:a="http://schemas.openxmlformats.org/drawingml/2006/main">
              <a:ext uri="{FF2B5EF4-FFF2-40B4-BE49-F238E27FC236}">
                <a16:creationId xmlns:a16="http://schemas.microsoft.com/office/drawing/2014/main" id="{877088F2-9410-4F1C-A9B9-75D26833D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76700"/>
            <a:ext cx="5715000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Устройство миссии и хронология</a:t>
            </a:r>
          </a:p>
        </p:txBody>
      </p:sp>
      <p:sp>
        <p:nvSpPr>
          <p:cNvPr id="4" name="webb-slide-10-editorial-2-0">
            <a:extLst xmlns:a="http://schemas.openxmlformats.org/drawingml/2006/main">
              <a:ext uri="{FF2B5EF4-FFF2-40B4-BE49-F238E27FC236}">
                <a16:creationId xmlns:a16="http://schemas.microsoft.com/office/drawing/2014/main" id="{D68465FD-4F2B-4234-9320-7B0C3B78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819650"/>
            <a:ext cx="5619750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NASA</a:t>
            </a:r>
          </a:p>
        </p:txBody>
      </p:sp>
      <p:sp>
        <p:nvSpPr>
          <p:cNvPr id="5" name="webb-slide-10-editorial-3-0">
            <a:extLst xmlns:a="http://schemas.openxmlformats.org/drawingml/2006/main">
              <a:ext uri="{FF2B5EF4-FFF2-40B4-BE49-F238E27FC236}">
                <a16:creationId xmlns:a16="http://schemas.microsoft.com/office/drawing/2014/main" id="{A9207EB1-5369-47B4-974E-4612C71AF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076700"/>
            <a:ext cx="4495800" cy="357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Первые изображения</a:t>
            </a:r>
          </a:p>
        </p:txBody>
      </p:sp>
      <p:sp>
        <p:nvSpPr>
          <p:cNvPr id="6" name="webb-slide-10-editorial-4-0">
            <a:extLst xmlns:a="http://schemas.openxmlformats.org/drawingml/2006/main">
              <a:ext uri="{FF2B5EF4-FFF2-40B4-BE49-F238E27FC236}">
                <a16:creationId xmlns:a16="http://schemas.microsoft.com/office/drawing/2014/main" id="{23B08DC4-C8CB-4E94-BD9E-733F88DCA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819650"/>
            <a:ext cx="4476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210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NASA, ESA, CSA, STScI</a:t>
            </a:r>
          </a:p>
        </p:txBody>
      </p:sp>
      <p:sp>
        <p:nvSpPr>
          <p:cNvPr id="7" name="webb-slide-10-editorial-5-0">
            <a:extLst xmlns:a="http://schemas.openxmlformats.org/drawingml/2006/main">
              <a:ext uri="{FF2B5EF4-FFF2-40B4-BE49-F238E27FC236}">
                <a16:creationId xmlns:a16="http://schemas.microsoft.com/office/drawing/2014/main" id="{F0A87C59-6889-45DA-9FC4-A726868DD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Независимая образовательная презентация. Полные ссылки находятся в заметках и на сайте.</a:t>
            </a:r>
          </a:p>
        </p:txBody>
      </p:sp>
      <p:sp>
        <p:nvSpPr>
          <p:cNvPr id="8" name="webb-slide-10-editorial-6-0">
            <a:extLst xmlns:a="http://schemas.openxmlformats.org/drawingml/2006/main">
              <a:ext uri="{FF2B5EF4-FFF2-40B4-BE49-F238E27FC236}">
                <a16:creationId xmlns:a16="http://schemas.microsoft.com/office/drawing/2014/main" id="{7C740A15-3D45-4DA1-822F-E14A4ABD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NASA / ESA / CSA / STScI</a:t>
            </a:r>
          </a:p>
        </p:txBody>
      </p:sp>
      <p:sp>
        <p:nvSpPr>
          <p:cNvPr id="9" name="webb-slide-10-editorial-7-0">
            <a:extLst xmlns:a="http://schemas.openxmlformats.org/drawingml/2006/main">
              <a:ext uri="{FF2B5EF4-FFF2-40B4-BE49-F238E27FC236}">
                <a16:creationId xmlns:a16="http://schemas.microsoft.com/office/drawing/2014/main" id="{AB887B10-F0E5-4B85-B46A-1DA051A6B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10C21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110C21"/>
                </a:solidFill>
                <a:latin typeface="Manrope"/>
                <a:ea typeface="Manrope"/>
                <a:cs typeface="Manrope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2412519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2026-09-14T11:56:42.6090000Z</dcterms:created>
  <dcterms:modified xsi:type="dcterms:W3CDTF">2026-09-14T11:56:42.6090000Z</dcterms:modified>
</coreProperties>
</file>