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2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3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4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869eb2ee904cb6" /><Relationship Type="http://schemas.openxmlformats.org/officeDocument/2006/relationships/extended-properties" Target="/docProps/app.xml" Id="Raf40f480b9114f4b" /><Relationship Type="http://schemas.openxmlformats.org/officeDocument/2006/relationships/officeDocument" Target="/ppt/presentation.xml" Id="R982d34eda71242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5b01e1296746f9"/>
  </p:sldMasterIdLst>
  <p:notesMasterIdLst>
    <p:notesMasterId xmlns:r="http://schemas.openxmlformats.org/officeDocument/2006/relationships" r:id="R52ab6a32164b4c09"/>
  </p:notesMasterIdLst>
  <p:sldIdLst>
    <p:sldId xmlns:r="http://schemas.openxmlformats.org/officeDocument/2006/relationships" id="256" r:id="Rc2f989030b2a48d9"/>
    <p:sldId xmlns:r="http://schemas.openxmlformats.org/officeDocument/2006/relationships" id="257" r:id="Rb0148ae22baf426c"/>
    <p:sldId xmlns:r="http://schemas.openxmlformats.org/officeDocument/2006/relationships" id="258" r:id="Re8dc163e4dc34d2d"/>
    <p:sldId xmlns:r="http://schemas.openxmlformats.org/officeDocument/2006/relationships" id="259" r:id="Re06a2ae82b6247d0"/>
    <p:sldId xmlns:r="http://schemas.openxmlformats.org/officeDocument/2006/relationships" id="260" r:id="R55dfb2548fad482c"/>
    <p:sldId xmlns:r="http://schemas.openxmlformats.org/officeDocument/2006/relationships" id="261" r:id="Rd79bf2648fca4ca2"/>
    <p:sldId xmlns:r="http://schemas.openxmlformats.org/officeDocument/2006/relationships" id="262" r:id="R0ab8fc37c088462b"/>
    <p:sldId xmlns:r="http://schemas.openxmlformats.org/officeDocument/2006/relationships" id="263" r:id="R6125513b25f64f63"/>
    <p:sldId xmlns:r="http://schemas.openxmlformats.org/officeDocument/2006/relationships" id="264" r:id="R0634be70640049e6"/>
    <p:sldId xmlns:r="http://schemas.openxmlformats.org/officeDocument/2006/relationships" id="265" r:id="R00fec5f2316d48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c072adbc3743e0" /><Relationship Type="http://schemas.openxmlformats.org/officeDocument/2006/relationships/slideMaster" Target="/ppt/slideMasters/slideMaster1.xml" Id="Rae5b01e1296746f9" /><Relationship Type="http://schemas.openxmlformats.org/officeDocument/2006/relationships/notesMaster" Target="/ppt/notesMasters/notesMaster1.xml" Id="R52ab6a32164b4c09" /><Relationship Type="http://schemas.openxmlformats.org/officeDocument/2006/relationships/presProps" Target="/ppt/presProps.xml" Id="Re745cae474ec439b" /><Relationship Type="http://schemas.openxmlformats.org/officeDocument/2006/relationships/tableStyles" Target="/ppt/tableStyles.xml" Id="Ra3680c10fd1547e8" /><Relationship Type="http://schemas.openxmlformats.org/officeDocument/2006/relationships/slide" Target="/ppt/slides/slide1.xml" Id="Rc2f989030b2a48d9" /><Relationship Type="http://schemas.openxmlformats.org/officeDocument/2006/relationships/slide" Target="/ppt/slides/slide2.xml" Id="Rb0148ae22baf426c" /><Relationship Type="http://schemas.openxmlformats.org/officeDocument/2006/relationships/slide" Target="/ppt/slides/slide3.xml" Id="Re8dc163e4dc34d2d" /><Relationship Type="http://schemas.openxmlformats.org/officeDocument/2006/relationships/slide" Target="/ppt/slides/slide4.xml" Id="Re06a2ae82b6247d0" /><Relationship Type="http://schemas.openxmlformats.org/officeDocument/2006/relationships/slide" Target="/ppt/slides/slide5.xml" Id="R55dfb2548fad482c" /><Relationship Type="http://schemas.openxmlformats.org/officeDocument/2006/relationships/slide" Target="/ppt/slides/slide6.xml" Id="Rd79bf2648fca4ca2" /><Relationship Type="http://schemas.openxmlformats.org/officeDocument/2006/relationships/slide" Target="/ppt/slides/slide7.xml" Id="R0ab8fc37c088462b" /><Relationship Type="http://schemas.openxmlformats.org/officeDocument/2006/relationships/slide" Target="/ppt/slides/slide8.xml" Id="R6125513b25f64f63" /><Relationship Type="http://schemas.openxmlformats.org/officeDocument/2006/relationships/slide" Target="/ppt/slides/slide9.xml" Id="R0634be70640049e6" /><Relationship Type="http://schemas.openxmlformats.org/officeDocument/2006/relationships/slide" Target="/ppt/slides/slide10.xml" Id="R00fec5f2316d48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03bb39205644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74ddd68699407b" /><Relationship Type="http://schemas.openxmlformats.org/officeDocument/2006/relationships/notesMaster" Target="/ppt/notesMasters/notesMaster1.xml" Id="R31ad39262afa46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29780373c642bc" /><Relationship Type="http://schemas.openxmlformats.org/officeDocument/2006/relationships/notesMaster" Target="/ppt/notesMasters/notesMaster1.xml" Id="R645f6602442a40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af213b5cc74dc5" /><Relationship Type="http://schemas.openxmlformats.org/officeDocument/2006/relationships/notesMaster" Target="/ppt/notesMasters/notesMaster1.xml" Id="R6ae2823eb0864b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a73c6166a44d6a" /><Relationship Type="http://schemas.openxmlformats.org/officeDocument/2006/relationships/notesMaster" Target="/ppt/notesMasters/notesMaster1.xml" Id="R6c2089327bac4b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037c3d9e7843de" /><Relationship Type="http://schemas.openxmlformats.org/officeDocument/2006/relationships/notesMaster" Target="/ppt/notesMasters/notesMaster1.xml" Id="R1a6483a2a51444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7a02336ade4f2f" /><Relationship Type="http://schemas.openxmlformats.org/officeDocument/2006/relationships/notesMaster" Target="/ppt/notesMasters/notesMaster1.xml" Id="R3c7ab47bd4a449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784d5a7ab042fd" /><Relationship Type="http://schemas.openxmlformats.org/officeDocument/2006/relationships/notesMaster" Target="/ppt/notesMasters/notesMaster1.xml" Id="Ra14c6958f5d549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ab2cfa40334b7b" /><Relationship Type="http://schemas.openxmlformats.org/officeDocument/2006/relationships/notesMaster" Target="/ppt/notesMasters/notesMaster1.xml" Id="Rb24f6173a64646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eabea0be8045b3" /><Relationship Type="http://schemas.openxmlformats.org/officeDocument/2006/relationships/notesMaster" Target="/ppt/notesMasters/notesMaster1.xml" Id="Rffc790732b364c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45d594f6294a92" /><Relationship Type="http://schemas.openxmlformats.org/officeDocument/2006/relationships/notesMaster" Target="/ppt/notesMasters/notesMaster1.xml" Id="R775eec75390b4b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данных: IRENA, выпуск марта 2025 года. Обложка показывает установленную мощность на конец 2024 года. «Прочие»: 4448 − 1865 − 1283 − 1133 = 167 ГВт по округлённым данным.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California Solar Farms, 2015</a:t>
            </a:r>
          </a:p>
          <a:p xmlns:a="http://schemas.openxmlformats.org/drawingml/2006/main">
            <a:r>
              <a:t>https://science.nasa.gov/photojournal/california-solar-farms/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Мощность отражает возможности оборудования, а не фактическую выработку электроэнергии.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PV означает фотоэлектрические системы. Диаграмма показывает основные технологии. Сумма округлённых категорий может отличаться от глобального итога.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«Прочие» рассчитаны как 4448 − 1865 − 1283 − 1133 = 167 ГВт по округлённым данным IRENA.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конец 2024 года. Последняя строка является разностью глобального итога и трёх показанных регионов. Доли и мощности округлены. Доля прочих регионов: 644 / 4448 = 14,5% после округления. Сумма округлённых долей составляет 100,1%.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сравнения вклада технологий в энергоснабжение нужен отдельный набор данных по выработке. В этом обзоре представлены мощности.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IRENA опубликовала показатель 26 марта 2025 года. Определение знаменателя принципиально для корректной интерпретации. Ветропарк на слайде является концептуальной иллюстрацией ИИ, не документальной фотографией электростанции.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Record-Breaking Annual Growth, 26.03.2025</a:t>
            </a:r>
          </a:p>
          <a:p xmlns:a="http://schemas.openxmlformats.org/drawingml/2006/main">
            <a:r>
              <a:t>https://www.irena.org/News/pressreleases/2025/Mar/Record-Breaking-Annual-Growth-in-Renewable-Power-Capacity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солнечной мощности из Renewable Capacity Highlights 2025. География новых установок заметно неравномерна.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72% рассчитаны как 421,5 / 585 × 100. Вывод о сетях, хранении и выработке является авторским аналитическим выводом. Спутниковый снимок NASA / ASTER относится к 2015 году и служит архивной иллюстрацией; он не подтверждает показатели 2024 года.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California Solar Farms. NASA / ASTER, архивный снимок 2015 года</a:t>
            </a:r>
          </a:p>
          <a:p xmlns:a="http://schemas.openxmlformats.org/drawingml/2006/main">
            <a:r>
              <a:t>https://science.nasa.gov/photojournal/california-solar-farms/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Позднейшие выпуски статистики могут пересматривать значения. ГВт являются единицей мощности. Все расчёты по округлённым значениям явно отмечены.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Renewable Capacity Highlights 2025</a:t>
            </a:r>
          </a:p>
          <a:p xmlns:a="http://schemas.openxmlformats.org/drawingml/2006/main">
            <a:r>
              <a:t>https://www.irena.org/-/media/Files/IRENA/Agency/Publication/2025/Mar/IRENA_DAT_RE_Capacity_Highlights_2025.pdf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IRENA: Record-Breaking Annual Growth, 26.03.2025</a:t>
            </a:r>
          </a:p>
          <a:p xmlns:a="http://schemas.openxmlformats.org/drawingml/2006/main">
            <a:r>
              <a:t>https://www.irena.org/News/pressreleases/2025/Mar/Record-Breaking-Annual-Growth-in-Renewable-Power-Capacity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NASA: California Solar Farms, 2015</a:t>
            </a:r>
          </a:p>
          <a:p xmlns:a="http://schemas.openxmlformats.org/drawingml/2006/main">
            <a:r>
              <a:t>https://science.nasa.gov/photojournal/california-solar-farms/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240909909f4f7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ff46c8999b46d5" /><Relationship Type="http://schemas.openxmlformats.org/officeDocument/2006/relationships/slideLayout" Target="/ppt/slideLayouts/slideLayout1.xml" Id="Rb78944b6cdfc4f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8944b6cdfc4f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f9d4e6b10943d5" /><Relationship Type="http://schemas.openxmlformats.org/officeDocument/2006/relationships/chart" Target="/ppt/slides/charts/chart1.xml" Id="R091c36a512d4416c" /><Relationship Type="http://schemas.openxmlformats.org/officeDocument/2006/relationships/notesSlide" Target="/ppt/notesSlides/notesSlide1.xml" Id="R1fdfabd8c12449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5888c77944e3a" /><Relationship Type="http://schemas.openxmlformats.org/officeDocument/2006/relationships/notesSlide" Target="/ppt/notesSlides/notesSlide2.xml" Id="R6f95f752fe8f4f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f750ea99f4329" /><Relationship Type="http://schemas.openxmlformats.org/officeDocument/2006/relationships/chart" Target="/ppt/slides/charts/chart2.xml" Id="Rf3c8ae8f497d43a8" /><Relationship Type="http://schemas.openxmlformats.org/officeDocument/2006/relationships/notesSlide" Target="/ppt/notesSlides/notesSlide3.xml" Id="Ra2b5e03c2bf54d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bfeecfd064f16" /><Relationship Type="http://schemas.openxmlformats.org/officeDocument/2006/relationships/chart" Target="/ppt/slides/charts/chart3.xml" Id="R4a9097890e2643b9" /><Relationship Type="http://schemas.openxmlformats.org/officeDocument/2006/relationships/notesSlide" Target="/ppt/notesSlides/notesSlide4.xml" Id="R44ab3222ec9d47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4c8dc95f64bd7" /><Relationship Type="http://schemas.openxmlformats.org/officeDocument/2006/relationships/notesSlide" Target="/ppt/notesSlides/notesSlide5.xml" Id="R5cab16fd48c240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4c5a89bbb460a" /><Relationship Type="http://schemas.openxmlformats.org/officeDocument/2006/relationships/notesSlide" Target="/ppt/notesSlides/notesSlide6.xml" Id="Rd530078566904b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4ac6d3ff54fc5" /><Relationship Type="http://schemas.openxmlformats.org/officeDocument/2006/relationships/image" Target="/ppt/media/image.jpeg" Id="R6dd796f87a564cbd" /><Relationship Type="http://schemas.openxmlformats.org/officeDocument/2006/relationships/notesSlide" Target="/ppt/notesSlides/notesSlide7.xml" Id="Ra7ba1ffa16cd4b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a94e17da3346d2" /><Relationship Type="http://schemas.openxmlformats.org/officeDocument/2006/relationships/chart" Target="/ppt/slides/charts/chart4.xml" Id="Rf0d5251e40354ffc" /><Relationship Type="http://schemas.openxmlformats.org/officeDocument/2006/relationships/notesSlide" Target="/ppt/notesSlides/notesSlide8.xml" Id="Re62fc80c013948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895189a33471a" /><Relationship Type="http://schemas.openxmlformats.org/officeDocument/2006/relationships/image" Target="/ppt/media/image2.jpeg" Id="R6deb32992e8145f0" /><Relationship Type="http://schemas.openxmlformats.org/officeDocument/2006/relationships/notesSlide" Target="/ppt/notesSlides/notesSlide9.xml" Id="R5e8858f1edb94d9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308cb70904267" /><Relationship Type="http://schemas.openxmlformats.org/officeDocument/2006/relationships/notesSlide" Target="/ppt/notesSlides/notesSlide10.xml" Id="R18ddafb73ced44d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FFFFFF"/>
            </a:solidFill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1 865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1 283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1 133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167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Data'!$A$2:$A$5</c:f>
              <c:strCache>
                <c:ptCount val="4"/>
                <c:pt idx="0">
                  <c:v>Солнце</c:v>
                </c:pt>
                <c:pt idx="1">
                  <c:v>Гидро</c:v>
                </c:pt>
                <c:pt idx="2">
                  <c:v>Ветер</c:v>
                </c:pt>
                <c:pt idx="3">
                  <c:v>Прочие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1865</c:v>
                </c:pt>
                <c:pt idx="1">
                  <c:v>1283</c:v>
                </c:pt>
                <c:pt idx="2">
                  <c:v>1133</c:v>
                </c:pt>
                <c:pt idx="3">
                  <c:v>167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025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72768"/>
      </c:catAx>
      <c:valAx>
        <c:axId val="48672768"/>
        <c:scaling>
          <c:orientation val="minMax"/>
          <c:max val="2275.2999999999997"/>
          <c:min val="0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73DCB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173DCB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ACE9FA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819FE3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819FE3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819FE3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819FE3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ACE9FA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0,4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4,6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15,0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113,2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FFFFFF"/>
                        </a:solidFill>
                        <a:latin typeface="Inter Tight"/>
                        <a:ea typeface="Inter Tight"/>
                        <a:cs typeface="Inter Tight"/>
                      </a:rPr>
                      <a:t>451,9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FFFFFF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Data'!$A$2:$A$6</c:f>
              <c:strCache>
                <c:ptCount val="5"/>
                <c:pt idx="0">
                  <c:v>Геотерм.</c:v>
                </c:pt>
                <c:pt idx="1">
                  <c:v>Биоэнергия</c:v>
                </c:pt>
                <c:pt idx="2">
                  <c:v>Гидро</c:v>
                </c:pt>
                <c:pt idx="3">
                  <c:v>Ветер</c:v>
                </c:pt>
                <c:pt idx="4">
                  <c:v>Солнце PV</c:v>
                </c:pt>
              </c:strCache>
            </c:strRef>
          </c:cat>
          <c:val>
            <c:numRef>
              <c:f>'Chart Data'!$B$2:$B$6</c:f>
              <c:numCache>
                <c:formatCode>0.0</c:formatCode>
                <c:ptCount val="5"/>
                <c:pt idx="0">
                  <c:v>0.4</c:v>
                </c:pt>
                <c:pt idx="1">
                  <c:v>4.6</c:v>
                </c:pt>
                <c:pt idx="2">
                  <c:v>15</c:v>
                </c:pt>
                <c:pt idx="3">
                  <c:v>113.2</c:v>
                </c:pt>
                <c:pt idx="4">
                  <c:v>451.9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025">
                  <a:solidFill>
                    <a:srgbClr val="FFFFFF"/>
                  </a:solidFill>
                  <a:latin typeface="Inter Tight"/>
                  <a:ea typeface="Inter Tight"/>
                  <a:cs typeface="Inter Tigh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72768"/>
      </c:catAx>
      <c:valAx>
        <c:axId val="48672768"/>
        <c:scaling>
          <c:orientation val="minMax"/>
          <c:max val="551.318"/>
          <c:min val="0"/>
        </c:scaling>
        <c:delete val="0"/>
        <c:axPos val="b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07144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07144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173DCB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173DCB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8BACEB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8BACEB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8BACEB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1 865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1 283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1 133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167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Data'!$A$2:$A$5</c:f>
              <c:strCache>
                <c:ptCount val="4"/>
                <c:pt idx="0">
                  <c:v>Солнце</c:v>
                </c:pt>
                <c:pt idx="1">
                  <c:v>Гидро</c:v>
                </c:pt>
                <c:pt idx="2">
                  <c:v>Ветер</c:v>
                </c:pt>
                <c:pt idx="3">
                  <c:v>Прочие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1865</c:v>
                </c:pt>
                <c:pt idx="1">
                  <c:v>1283</c:v>
                </c:pt>
                <c:pt idx="2">
                  <c:v>1133</c:v>
                </c:pt>
                <c:pt idx="3">
                  <c:v>167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025">
                  <a:solidFill>
                    <a:srgbClr val="071447"/>
                  </a:solidFill>
                  <a:latin typeface="Inter Tight"/>
                  <a:ea typeface="Inter Tight"/>
                  <a:cs typeface="Inter Tigh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72768"/>
      </c:catAx>
      <c:valAx>
        <c:axId val="48672768"/>
        <c:scaling>
          <c:orientation val="minMax"/>
          <c:max val="2275.2999999999997"/>
          <c:min val="0"/>
        </c:scaling>
        <c:delete val="0"/>
        <c:axPos val="l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173DCB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3AEDB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93AEDB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93AEDB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93AEDB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173DCB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15,1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15,2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24,5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38,3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2025">
                        <a:solidFill>
                          <a:srgbClr val="071447"/>
                        </a:solidFill>
                        <a:latin typeface="Inter Tight"/>
                        <a:ea typeface="Inter Tight"/>
                        <a:cs typeface="Inter Tight"/>
                      </a:rPr>
                      <a:t>278,0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2025">
                      <a:solidFill>
                        <a:srgbClr val="071447"/>
                      </a:solidFill>
                      <a:latin typeface="Inter Tight"/>
                      <a:ea typeface="Inter Tight"/>
                      <a:cs typeface="Inter Tight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Data'!$A$2:$A$6</c:f>
              <c:strCache>
                <c:ptCount val="5"/>
                <c:pt idx="0">
                  <c:v>Германия</c:v>
                </c:pt>
                <c:pt idx="1">
                  <c:v>Бразилия</c:v>
                </c:pt>
                <c:pt idx="2">
                  <c:v>Индия</c:v>
                </c:pt>
                <c:pt idx="3">
                  <c:v>США</c:v>
                </c:pt>
                <c:pt idx="4">
                  <c:v>Китай</c:v>
                </c:pt>
              </c:strCache>
            </c:strRef>
          </c:cat>
          <c:val>
            <c:numRef>
              <c:f>'Chart Data'!$B$2:$B$6</c:f>
              <c:numCache>
                <c:formatCode>0.0</c:formatCode>
                <c:ptCount val="5"/>
                <c:pt idx="0">
                  <c:v>15.1</c:v>
                </c:pt>
                <c:pt idx="1">
                  <c:v>15.2</c:v>
                </c:pt>
                <c:pt idx="2">
                  <c:v>24.5</c:v>
                </c:pt>
                <c:pt idx="3">
                  <c:v>38.3</c:v>
                </c:pt>
                <c:pt idx="4">
                  <c:v>278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025">
                  <a:solidFill>
                    <a:srgbClr val="071447"/>
                  </a:solidFill>
                  <a:latin typeface="Inter Tight"/>
                  <a:ea typeface="Inter Tight"/>
                  <a:cs typeface="Inter Tigh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72768"/>
      </c:catAx>
      <c:valAx>
        <c:axId val="48672768"/>
        <c:scaling>
          <c:orientation val="minMax"/>
          <c:max val="339.15999999999997"/>
          <c:min val="0"/>
        </c:scaling>
        <c:delete val="0"/>
        <c:axPos val="b"/>
        <c:numFmt formatCode="General"/>
        <c:majorTickMark val="none"/>
        <c:minorTickMark val="none"/>
        <c:tickLblPos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Inter Tight"/>
                <a:ea typeface="Inter Tight"/>
                <a:cs typeface="Inter Tigh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DC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enewables-2024-slide-1-editorial-0-0">
            <a:extLst xmlns:a="http://schemas.openxmlformats.org/drawingml/2006/main">
              <a:ext uri="{FF2B5EF4-FFF2-40B4-BE49-F238E27FC236}">
                <a16:creationId xmlns:a16="http://schemas.microsoft.com/office/drawing/2014/main" id="{86060636-4670-4251-9343-FF32DFA5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9550"/>
            <a:ext cx="11182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800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7800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ЭНЕРГИЯ</a:t>
            </a:r>
          </a:p>
        </p:txBody>
      </p:sp>
      <p:sp>
        <p:nvSpPr>
          <p:cNvPr id="2" name="renewables-2024-slide-1-editorial-1-0">
            <a:extLst xmlns:a="http://schemas.openxmlformats.org/drawingml/2006/main">
              <a:ext uri="{FF2B5EF4-FFF2-40B4-BE49-F238E27FC236}">
                <a16:creationId xmlns:a16="http://schemas.microsoft.com/office/drawing/2014/main" id="{B04ADAF9-5C4B-46AF-89EB-CF4FBFFF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704975"/>
            <a:ext cx="60007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900" b="1">
                <a:solidFill>
                  <a:srgbClr val="ACE9FA"/>
                </a:solidFill>
                <a:latin typeface="Inter Tight"/>
                <a:ea typeface="Inter Tight"/>
                <a:cs typeface="Inter Tight"/>
              </a:defRPr>
            </a:pPr>
            <a:r>
              <a:rPr sz="12900" b="1">
                <a:solidFill>
                  <a:srgbClr val="ACE9FA"/>
                </a:solidFill>
                <a:latin typeface="Inter Tight"/>
                <a:ea typeface="Inter Tight"/>
                <a:cs typeface="Inter Tight"/>
              </a:rPr>
              <a:t>2024</a:t>
            </a:r>
          </a:p>
        </p:txBody>
      </p:sp>
      <p:sp>
        <p:nvSpPr>
          <p:cNvPr id="3" name="renewables-2024-slide-1-editorial-2-0">
            <a:extLst xmlns:a="http://schemas.openxmlformats.org/drawingml/2006/main">
              <a:ext uri="{FF2B5EF4-FFF2-40B4-BE49-F238E27FC236}">
                <a16:creationId xmlns:a16="http://schemas.microsoft.com/office/drawing/2014/main" id="{0208B61A-C06D-4711-A1CC-02F82835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3815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3000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Возобновляемые</a:t>
            </a:r>
          </a:p>
        </p:txBody>
      </p:sp>
      <p:sp>
        <p:nvSpPr>
          <p:cNvPr id="4" name="renewables-2024-slide-1-editorial-2-1">
            <a:extLst xmlns:a="http://schemas.openxmlformats.org/drawingml/2006/main">
              <a:ext uri="{FF2B5EF4-FFF2-40B4-BE49-F238E27FC236}">
                <a16:creationId xmlns:a16="http://schemas.microsoft.com/office/drawing/2014/main" id="{4E36B2DC-CD28-4ACB-B360-952A511D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8387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3000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мощности мира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5781675" y="2752725"/>
          <a:ext xmlns:a="http://schemas.openxmlformats.org/drawingml/2006/main" cx="5819775" cy="28289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91c36a512d4416c"/>
          </a:graphicData>
        </a:graphic>
      </p:graphicFrame>
      <p:sp>
        <p:nvSpPr>
          <p:cNvPr id="6" name="renewables-2024-slide-1-editorial-4-0">
            <a:extLst xmlns:a="http://schemas.openxmlformats.org/drawingml/2006/main">
              <a:ext uri="{FF2B5EF4-FFF2-40B4-BE49-F238E27FC236}">
                <a16:creationId xmlns:a16="http://schemas.microsoft.com/office/drawing/2014/main" id="{D3854073-765F-40FF-926E-BF2DA351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943600"/>
            <a:ext cx="5743575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875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ГВт на конец года</a:t>
            </a:r>
          </a:p>
        </p:txBody>
      </p:sp>
      <p:sp>
        <p:nvSpPr>
          <p:cNvPr id="7" name="renewables-2024-slide-1-editorial-5-0">
            <a:extLst xmlns:a="http://schemas.openxmlformats.org/drawingml/2006/main">
              <a:ext uri="{FF2B5EF4-FFF2-40B4-BE49-F238E27FC236}">
                <a16:creationId xmlns:a16="http://schemas.microsoft.com/office/drawing/2014/main" id="{86A23BAB-3C39-4B8A-9FCC-97FAE294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8" name="renewables-2024-slide-1-editorial-6-0">
            <a:extLst xmlns:a="http://schemas.openxmlformats.org/drawingml/2006/main">
              <a:ext uri="{FF2B5EF4-FFF2-40B4-BE49-F238E27FC236}">
                <a16:creationId xmlns:a16="http://schemas.microsoft.com/office/drawing/2014/main" id="{FDE4F1A0-E326-4088-AC54-0D6040DC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797918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newables-2024-slide-2-editorial-0-0">
            <a:extLst xmlns:a="http://schemas.openxmlformats.org/drawingml/2006/main">
              <a:ext uri="{FF2B5EF4-FFF2-40B4-BE49-F238E27FC236}">
                <a16:creationId xmlns:a16="http://schemas.microsoft.com/office/drawing/2014/main" id="{DAA93A2A-0AF0-4288-9168-D87C09C6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"/>
            <a:ext cx="11125200" cy="940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925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5925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Рост на 585 ГВт</a:t>
            </a:r>
          </a:p>
        </p:txBody>
      </p:sp>
      <p:sp>
        <p:nvSpPr>
          <p:cNvPr id="2" name="renewables-2024-slide-2-editorial-1-0">
            <a:extLst xmlns:a="http://schemas.openxmlformats.org/drawingml/2006/main">
              <a:ext uri="{FF2B5EF4-FFF2-40B4-BE49-F238E27FC236}">
                <a16:creationId xmlns:a16="http://schemas.microsoft.com/office/drawing/2014/main" id="{382C13C6-0405-46B3-A6DC-B40435F9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066925"/>
            <a:ext cx="8210550" cy="20121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75" b="1">
                <a:solidFill>
                  <a:srgbClr val="173DCB"/>
                </a:solidFill>
                <a:latin typeface="Inter Tight"/>
                <a:ea typeface="Inter Tight"/>
                <a:cs typeface="Inter Tight"/>
              </a:defRPr>
            </a:pPr>
            <a:r>
              <a:rPr sz="12675" b="1">
                <a:solidFill>
                  <a:srgbClr val="173DCB"/>
                </a:solidFill>
                <a:latin typeface="Inter Tight"/>
                <a:ea typeface="Inter Tight"/>
                <a:cs typeface="Inter Tight"/>
              </a:rPr>
              <a:t>4 448</a:t>
            </a:r>
          </a:p>
        </p:txBody>
      </p:sp>
      <p:sp>
        <p:nvSpPr>
          <p:cNvPr id="3" name="renewables-2024-slide-2-editorial-2-0">
            <a:extLst xmlns:a="http://schemas.openxmlformats.org/drawingml/2006/main">
              <a:ext uri="{FF2B5EF4-FFF2-40B4-BE49-F238E27FC236}">
                <a16:creationId xmlns:a16="http://schemas.microsoft.com/office/drawing/2014/main" id="{C71B3F48-2760-4CD9-B789-9784B382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200400"/>
            <a:ext cx="2571750" cy="845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325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5325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ГВт</a:t>
            </a:r>
          </a:p>
        </p:txBody>
      </p:sp>
      <p:sp>
        <p:nvSpPr>
          <p:cNvPr id="4" name="renewables-2024-slide-2-editorial-3">
            <a:extLst xmlns:a="http://schemas.openxmlformats.org/drawingml/2006/main">
              <a:ext uri="{FF2B5EF4-FFF2-40B4-BE49-F238E27FC236}">
                <a16:creationId xmlns:a16="http://schemas.microsoft.com/office/drawing/2014/main" id="{4096F402-3184-4680-8998-9D3F2DAC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434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DCB"/>
          </a:solidFill>
          <a:ln xmlns:a="http://schemas.openxmlformats.org/drawingml/2006/main" w="0">
            <a:noFill/>
          </a:ln>
        </p:spPr>
      </p:sp>
      <p:sp>
        <p:nvSpPr>
          <p:cNvPr id="5" name="renewables-2024-slide-2-editorial-4-0">
            <a:extLst xmlns:a="http://schemas.openxmlformats.org/drawingml/2006/main">
              <a:ext uri="{FF2B5EF4-FFF2-40B4-BE49-F238E27FC236}">
                <a16:creationId xmlns:a16="http://schemas.microsoft.com/office/drawing/2014/main" id="{5C056680-C3BA-42C7-BE4A-BA025BF1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057775"/>
            <a:ext cx="7048500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62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Установленная мощность</a:t>
            </a:r>
          </a:p>
        </p:txBody>
      </p:sp>
      <p:sp>
        <p:nvSpPr>
          <p:cNvPr id="6" name="renewables-2024-slide-2-editorial-4-1">
            <a:extLst xmlns:a="http://schemas.openxmlformats.org/drawingml/2006/main">
              <a:ext uri="{FF2B5EF4-FFF2-40B4-BE49-F238E27FC236}">
                <a16:creationId xmlns:a16="http://schemas.microsoft.com/office/drawing/2014/main" id="{0A2A8AEF-37BD-42A2-99AF-4D769793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457825"/>
            <a:ext cx="7048500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62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к концу 2024 года</a:t>
            </a:r>
          </a:p>
        </p:txBody>
      </p:sp>
      <p:sp>
        <p:nvSpPr>
          <p:cNvPr id="7" name="renewables-2024-slide-2-editorial-5-0">
            <a:extLst xmlns:a="http://schemas.openxmlformats.org/drawingml/2006/main">
              <a:ext uri="{FF2B5EF4-FFF2-40B4-BE49-F238E27FC236}">
                <a16:creationId xmlns:a16="http://schemas.microsoft.com/office/drawing/2014/main" id="{17E8C6E7-50FF-4B77-B973-4C461BAA7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5057775"/>
            <a:ext cx="3009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3DCB"/>
                </a:solidFill>
                <a:latin typeface="Inter Tight"/>
                <a:ea typeface="Inter Tight"/>
                <a:cs typeface="Inter Tight"/>
              </a:defRPr>
            </a:pPr>
            <a:r>
              <a:rPr sz="4500" b="1">
                <a:solidFill>
                  <a:srgbClr val="173DCB"/>
                </a:solidFill>
                <a:latin typeface="Inter Tight"/>
                <a:ea typeface="Inter Tight"/>
                <a:cs typeface="Inter Tight"/>
              </a:rPr>
              <a:t>+15,1%</a:t>
            </a:r>
          </a:p>
        </p:txBody>
      </p:sp>
      <p:sp>
        <p:nvSpPr>
          <p:cNvPr id="8" name="renewables-2024-slide-2-editorial-6-0">
            <a:extLst xmlns:a="http://schemas.openxmlformats.org/drawingml/2006/main">
              <a:ext uri="{FF2B5EF4-FFF2-40B4-BE49-F238E27FC236}">
                <a16:creationId xmlns:a16="http://schemas.microsoft.com/office/drawing/2014/main" id="{567643B8-5BCB-42BD-B86A-58F741E5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9" name="renewables-2024-slide-2-editorial-7-0">
            <a:extLst xmlns:a="http://schemas.openxmlformats.org/drawingml/2006/main">
              <a:ext uri="{FF2B5EF4-FFF2-40B4-BE49-F238E27FC236}">
                <a16:creationId xmlns:a16="http://schemas.microsoft.com/office/drawing/2014/main" id="{FDF06675-FC62-4E0C-900F-3F01EDBA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214160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4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newables-2024-slide-3-editorial-0-0">
            <a:extLst xmlns:a="http://schemas.openxmlformats.org/drawingml/2006/main">
              <a:ext uri="{FF2B5EF4-FFF2-40B4-BE49-F238E27FC236}">
                <a16:creationId xmlns:a16="http://schemas.microsoft.com/office/drawing/2014/main" id="{AB4966DE-DE80-4D04-8EF8-E66E8407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8150"/>
            <a:ext cx="11125200" cy="726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4575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Солнце и ветер задают темп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571500" y="1752600"/>
          <a:ext xmlns:a="http://schemas.openxmlformats.org/drawingml/2006/main" cx="11049000" cy="37433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3c8ae8f497d43a8"/>
          </a:graphicData>
        </a:graphic>
      </p:graphicFrame>
      <p:sp>
        <p:nvSpPr>
          <p:cNvPr id="3" name="renewables-2024-slide-3-editorial-2-0">
            <a:extLst xmlns:a="http://schemas.openxmlformats.org/drawingml/2006/main">
              <a:ext uri="{FF2B5EF4-FFF2-40B4-BE49-F238E27FC236}">
                <a16:creationId xmlns:a16="http://schemas.microsoft.com/office/drawing/2014/main" id="{9FA1B618-7A39-439C-B720-C11BE600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Прирост в 2024 году, ГВт. Сумма округлённых категорий может отличаться от глобального итога.</a:t>
            </a:r>
          </a:p>
        </p:txBody>
      </p:sp>
      <p:sp>
        <p:nvSpPr>
          <p:cNvPr id="4" name="renewables-2024-slide-3-editorial-3-0">
            <a:extLst xmlns:a="http://schemas.openxmlformats.org/drawingml/2006/main">
              <a:ext uri="{FF2B5EF4-FFF2-40B4-BE49-F238E27FC236}">
                <a16:creationId xmlns:a16="http://schemas.microsoft.com/office/drawing/2014/main" id="{92BB7962-6C20-42BD-8142-A190890F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5" name="renewables-2024-slide-3-editorial-4-0">
            <a:extLst xmlns:a="http://schemas.openxmlformats.org/drawingml/2006/main">
              <a:ext uri="{FF2B5EF4-FFF2-40B4-BE49-F238E27FC236}">
                <a16:creationId xmlns:a16="http://schemas.microsoft.com/office/drawing/2014/main" id="{1B112689-E4AF-464E-9575-B116D75F5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43511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newables-2024-slide-4-editorial-0-0">
            <a:extLst xmlns:a="http://schemas.openxmlformats.org/drawingml/2006/main">
              <a:ext uri="{FF2B5EF4-FFF2-40B4-BE49-F238E27FC236}">
                <a16:creationId xmlns:a16="http://schemas.microsoft.com/office/drawing/2014/main" id="{E42AACF4-5C7E-4B15-8214-8948908C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"/>
            <a:ext cx="11125200" cy="773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4875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Структура мировой мощности</a:t>
            </a:r>
          </a:p>
        </p:txBody>
      </p:sp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533400" y="2266950"/>
          <a:ext xmlns:a="http://schemas.openxmlformats.org/drawingml/2006/main" cx="7753350" cy="33909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a9097890e2643b9"/>
          </a:graphicData>
        </a:graphic>
      </p:graphicFrame>
      <p:sp>
        <p:nvSpPr>
          <p:cNvPr id="3" name="renewables-2024-slide-4-editorial-2-0">
            <a:extLst xmlns:a="http://schemas.openxmlformats.org/drawingml/2006/main">
              <a:ext uri="{FF2B5EF4-FFF2-40B4-BE49-F238E27FC236}">
                <a16:creationId xmlns:a16="http://schemas.microsoft.com/office/drawing/2014/main" id="{6F929B3D-9C88-4BE6-901A-BEE10C01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352675"/>
            <a:ext cx="27813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173DCB"/>
                </a:solidFill>
                <a:latin typeface="Inter Tight"/>
                <a:ea typeface="Inter Tight"/>
                <a:cs typeface="Inter Tight"/>
              </a:defRPr>
            </a:pPr>
            <a:r>
              <a:rPr sz="5100" b="1">
                <a:solidFill>
                  <a:srgbClr val="173DCB"/>
                </a:solidFill>
                <a:latin typeface="Inter Tight"/>
                <a:ea typeface="Inter Tight"/>
                <a:cs typeface="Inter Tight"/>
              </a:rPr>
              <a:t>1 865</a:t>
            </a:r>
          </a:p>
        </p:txBody>
      </p:sp>
      <p:sp>
        <p:nvSpPr>
          <p:cNvPr id="4" name="renewables-2024-slide-4-editorial-3-0">
            <a:extLst xmlns:a="http://schemas.openxmlformats.org/drawingml/2006/main">
              <a:ext uri="{FF2B5EF4-FFF2-40B4-BE49-F238E27FC236}">
                <a16:creationId xmlns:a16="http://schemas.microsoft.com/office/drawing/2014/main" id="{72C10242-3C64-43CF-993B-1491FD07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476625"/>
            <a:ext cx="2695575" cy="392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47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ГВт солнца</a:t>
            </a:r>
          </a:p>
        </p:txBody>
      </p:sp>
      <p:sp>
        <p:nvSpPr>
          <p:cNvPr id="5" name="renewables-2024-slide-4-editorial-4-0">
            <a:extLst xmlns:a="http://schemas.openxmlformats.org/drawingml/2006/main">
              <a:ext uri="{FF2B5EF4-FFF2-40B4-BE49-F238E27FC236}">
                <a16:creationId xmlns:a16="http://schemas.microsoft.com/office/drawing/2014/main" id="{B5D1B291-B3AF-4783-B230-0ED08FF0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429125"/>
            <a:ext cx="26860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Крупнейшая группа</a:t>
            </a:r>
          </a:p>
        </p:txBody>
      </p:sp>
      <p:sp>
        <p:nvSpPr>
          <p:cNvPr id="6" name="renewables-2024-slide-4-editorial-4-1">
            <a:extLst xmlns:a="http://schemas.openxmlformats.org/drawingml/2006/main">
              <a:ext uri="{FF2B5EF4-FFF2-40B4-BE49-F238E27FC236}">
                <a16:creationId xmlns:a16="http://schemas.microsoft.com/office/drawing/2014/main" id="{40DE2302-C0A1-4ACD-989F-B44CB032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737735"/>
            <a:ext cx="26860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ВИЭ по установленной</a:t>
            </a:r>
          </a:p>
        </p:txBody>
      </p:sp>
      <p:sp>
        <p:nvSpPr>
          <p:cNvPr id="7" name="renewables-2024-slide-4-editorial-4-2">
            <a:extLst xmlns:a="http://schemas.openxmlformats.org/drawingml/2006/main">
              <a:ext uri="{FF2B5EF4-FFF2-40B4-BE49-F238E27FC236}">
                <a16:creationId xmlns:a16="http://schemas.microsoft.com/office/drawing/2014/main" id="{B904ED39-A6F7-47CB-B760-2408B7DB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5046345"/>
            <a:ext cx="26860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025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мощности.</a:t>
            </a:r>
          </a:p>
        </p:txBody>
      </p:sp>
      <p:sp>
        <p:nvSpPr>
          <p:cNvPr id="8" name="renewables-2024-slide-4-editorial-5-0">
            <a:extLst xmlns:a="http://schemas.openxmlformats.org/drawingml/2006/main">
              <a:ext uri="{FF2B5EF4-FFF2-40B4-BE49-F238E27FC236}">
                <a16:creationId xmlns:a16="http://schemas.microsoft.com/office/drawing/2014/main" id="{456C6433-6F73-46E4-9725-74D90756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На конец 2024 года. Чисто насосные ГАЭС исключены. «Прочие» рассчитаны как остаток, ГВт.</a:t>
            </a:r>
          </a:p>
        </p:txBody>
      </p:sp>
      <p:sp>
        <p:nvSpPr>
          <p:cNvPr id="9" name="renewables-2024-slide-4-editorial-6-0">
            <a:extLst xmlns:a="http://schemas.openxmlformats.org/drawingml/2006/main">
              <a:ext uri="{FF2B5EF4-FFF2-40B4-BE49-F238E27FC236}">
                <a16:creationId xmlns:a16="http://schemas.microsoft.com/office/drawing/2014/main" id="{8D502626-D91B-4DDC-BBC5-18A892D0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10" name="renewables-2024-slide-4-editorial-7-0">
            <a:extLst xmlns:a="http://schemas.openxmlformats.org/drawingml/2006/main">
              <a:ext uri="{FF2B5EF4-FFF2-40B4-BE49-F238E27FC236}">
                <a16:creationId xmlns:a16="http://schemas.microsoft.com/office/drawing/2014/main" id="{5D6D5A9D-A2FB-46D9-906F-88F969CD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536623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3DC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newables-2024-slide-5-editorial-0-0">
            <a:extLst xmlns:a="http://schemas.openxmlformats.org/drawingml/2006/main">
              <a:ext uri="{FF2B5EF4-FFF2-40B4-BE49-F238E27FC236}">
                <a16:creationId xmlns:a16="http://schemas.microsoft.com/office/drawing/2014/main" id="{A8948FBF-DFDB-4F59-B023-AF0477B6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8625"/>
            <a:ext cx="5943600" cy="1357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550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8550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Азия</a:t>
            </a:r>
          </a:p>
        </p:txBody>
      </p:sp>
      <p:sp>
        <p:nvSpPr>
          <p:cNvPr id="2" name="renewables-2024-slide-5-editorial-1-0">
            <a:extLst xmlns:a="http://schemas.openxmlformats.org/drawingml/2006/main">
              <a:ext uri="{FF2B5EF4-FFF2-40B4-BE49-F238E27FC236}">
                <a16:creationId xmlns:a16="http://schemas.microsoft.com/office/drawing/2014/main" id="{E348A8DF-7E40-4CCA-A383-254936E5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428625"/>
            <a:ext cx="4191000" cy="1404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850" b="1">
                <a:solidFill>
                  <a:srgbClr val="ACE9FA"/>
                </a:solidFill>
                <a:latin typeface="Inter Tight"/>
                <a:ea typeface="Inter Tight"/>
                <a:cs typeface="Inter Tight"/>
              </a:defRPr>
            </a:pPr>
            <a:r>
              <a:rPr sz="8850" b="1">
                <a:solidFill>
                  <a:srgbClr val="ACE9FA"/>
                </a:solidFill>
                <a:latin typeface="Inter Tight"/>
                <a:ea typeface="Inter Tight"/>
                <a:cs typeface="Inter Tight"/>
              </a:rPr>
              <a:t>53,6%</a:t>
            </a:r>
          </a:p>
        </p:txBody>
      </p:sp>
      <p:sp>
        <p:nvSpPr>
          <p:cNvPr id="3" name="renewables-2024-slide-5-editorial-2-0">
            <a:extLst xmlns:a="http://schemas.openxmlformats.org/drawingml/2006/main">
              <a:ext uri="{FF2B5EF4-FFF2-40B4-BE49-F238E27FC236}">
                <a16:creationId xmlns:a16="http://schemas.microsoft.com/office/drawing/2014/main" id="{7C117A4A-3E0F-4F68-8C6D-88498B87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981200"/>
            <a:ext cx="11029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2700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Больше половины мировых мощностей ВИЭ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533400" y="2914650"/>
          <a:ext xmlns:a="http://schemas.openxmlformats.org/drawingml/2006/main" cx="111252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08400"/>
                <a:gridCol w="3708400"/>
                <a:gridCol w="3708400"/>
              </a:tblGrid>
              <a:tr h="57912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Регион</a:t>
                      </a:r>
                    </a:p>
                  </a:txBody>
                  <a:tcPr marL="171450" marR="171450" marT="114300" marB="114300" anchor="ctr">
                    <a:solidFill>
                      <a:srgbClr val="0714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ГВт</a:t>
                      </a:r>
                    </a:p>
                  </a:txBody>
                  <a:tcPr marL="171450" marR="171450" marT="114300" marB="114300" anchor="ctr">
                    <a:solidFill>
                      <a:srgbClr val="0714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Доля мира</a:t>
                      </a:r>
                    </a:p>
                  </a:txBody>
                  <a:tcPr marL="171450" marR="171450" marT="114300" marB="114300" anchor="ctr">
                    <a:solidFill>
                      <a:srgbClr val="071447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Азия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2 382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53,6%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Европа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849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19,1%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Северная Америка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573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12,9%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Остальные регионы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644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Inter Tight"/>
                          <a:ea typeface="Inter Tight"/>
                          <a:cs typeface="Inter Tight"/>
                        </a:rPr>
                        <a:t>14,5%</a:t>
                      </a:r>
                    </a:p>
                  </a:txBody>
                  <a:tcPr marL="171450" marR="171450" marT="114300" marB="114300" anchor="ctr">
                    <a:solidFill>
                      <a:srgbClr val="173DCB"/>
                    </a:solidFill>
                  </a:tcPr>
                </a:tc>
              </a:tr>
            </a:tbl>
          </a:graphicData>
        </a:graphic>
      </p:graphicFrame>
      <p:sp>
        <p:nvSpPr>
          <p:cNvPr id="5" name="renewables-2024-slide-5-editorial-4">
            <a:extLst xmlns:a="http://schemas.openxmlformats.org/drawingml/2006/main">
              <a:ext uri="{FF2B5EF4-FFF2-40B4-BE49-F238E27FC236}">
                <a16:creationId xmlns:a16="http://schemas.microsoft.com/office/drawing/2014/main" id="{8F659E13-1873-4668-8036-01009935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9377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B4DA"/>
          </a:solidFill>
          <a:ln xmlns:a="http://schemas.openxmlformats.org/drawingml/2006/main" w="0">
            <a:noFill/>
          </a:ln>
        </p:spPr>
      </p:sp>
      <p:sp>
        <p:nvSpPr>
          <p:cNvPr id="6" name="renewables-2024-slide-5-editorial-5">
            <a:extLst xmlns:a="http://schemas.openxmlformats.org/drawingml/2006/main">
              <a:ext uri="{FF2B5EF4-FFF2-40B4-BE49-F238E27FC236}">
                <a16:creationId xmlns:a16="http://schemas.microsoft.com/office/drawing/2014/main" id="{10135F57-9625-486D-96E7-696C7112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7289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B4DA"/>
          </a:solidFill>
          <a:ln xmlns:a="http://schemas.openxmlformats.org/drawingml/2006/main" w="0">
            <a:noFill/>
          </a:ln>
        </p:spPr>
      </p:sp>
      <p:sp>
        <p:nvSpPr>
          <p:cNvPr id="7" name="renewables-2024-slide-5-editorial-6">
            <a:extLst xmlns:a="http://schemas.openxmlformats.org/drawingml/2006/main">
              <a:ext uri="{FF2B5EF4-FFF2-40B4-BE49-F238E27FC236}">
                <a16:creationId xmlns:a16="http://schemas.microsoft.com/office/drawing/2014/main" id="{15FE1F5F-19F1-47A6-BD8F-A457890F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5201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B4DA"/>
          </a:solidFill>
          <a:ln xmlns:a="http://schemas.openxmlformats.org/drawingml/2006/main" w="0">
            <a:noFill/>
          </a:ln>
        </p:spPr>
      </p:sp>
      <p:sp>
        <p:nvSpPr>
          <p:cNvPr id="8" name="renewables-2024-slide-5-editorial-7">
            <a:extLst xmlns:a="http://schemas.openxmlformats.org/drawingml/2006/main">
              <a:ext uri="{FF2B5EF4-FFF2-40B4-BE49-F238E27FC236}">
                <a16:creationId xmlns:a16="http://schemas.microsoft.com/office/drawing/2014/main" id="{DC3CFE04-2707-4BBD-AE2F-940DAADD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113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B4DA"/>
          </a:solidFill>
          <a:ln xmlns:a="http://schemas.openxmlformats.org/drawingml/2006/main" w="0">
            <a:noFill/>
          </a:ln>
        </p:spPr>
      </p:sp>
      <p:sp>
        <p:nvSpPr>
          <p:cNvPr id="9" name="renewables-2024-slide-5-editorial-8">
            <a:extLst xmlns:a="http://schemas.openxmlformats.org/drawingml/2006/main">
              <a:ext uri="{FF2B5EF4-FFF2-40B4-BE49-F238E27FC236}">
                <a16:creationId xmlns:a16="http://schemas.microsoft.com/office/drawing/2014/main" id="{75745B30-B315-4FCA-ACE4-434F7EC1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112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B4DA"/>
          </a:solidFill>
          <a:ln xmlns:a="http://schemas.openxmlformats.org/drawingml/2006/main" w="0">
            <a:noFill/>
          </a:ln>
        </p:spPr>
      </p:sp>
      <p:sp>
        <p:nvSpPr>
          <p:cNvPr id="10" name="renewables-2024-slide-5-editorial-9-0">
            <a:extLst xmlns:a="http://schemas.openxmlformats.org/drawingml/2006/main">
              <a:ext uri="{FF2B5EF4-FFF2-40B4-BE49-F238E27FC236}">
                <a16:creationId xmlns:a16="http://schemas.microsoft.com/office/drawing/2014/main" id="{781B3188-5900-41F4-8181-9C8CD9EF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Конец 2024 года. «Остальные регионы» рассчитаны как разность. Сумма округлённых долей: 100,1%.</a:t>
            </a:r>
          </a:p>
        </p:txBody>
      </p:sp>
      <p:sp>
        <p:nvSpPr>
          <p:cNvPr id="11" name="renewables-2024-slide-5-editorial-10-0">
            <a:extLst xmlns:a="http://schemas.openxmlformats.org/drawingml/2006/main">
              <a:ext uri="{FF2B5EF4-FFF2-40B4-BE49-F238E27FC236}">
                <a16:creationId xmlns:a16="http://schemas.microsoft.com/office/drawing/2014/main" id="{2C7817C0-892C-4119-B888-4E396D04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12" name="renewables-2024-slide-5-editorial-11-0">
            <a:extLst xmlns:a="http://schemas.openxmlformats.org/drawingml/2006/main">
              <a:ext uri="{FF2B5EF4-FFF2-40B4-BE49-F238E27FC236}">
                <a16:creationId xmlns:a16="http://schemas.microsoft.com/office/drawing/2014/main" id="{D6F01C16-A378-4CE6-A5B5-668168A8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3734218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AF4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newables-2024-slide-6-editorial-0-0">
            <a:extLst xmlns:a="http://schemas.openxmlformats.org/drawingml/2006/main">
              <a:ext uri="{FF2B5EF4-FFF2-40B4-BE49-F238E27FC236}">
                <a16:creationId xmlns:a16="http://schemas.microsoft.com/office/drawing/2014/main" id="{A806A6CA-D8DE-4787-AA44-B1E667AA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8150"/>
            <a:ext cx="11125200" cy="785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495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Две разные величины</a:t>
            </a:r>
          </a:p>
        </p:txBody>
      </p:sp>
      <p:sp>
        <p:nvSpPr>
          <p:cNvPr id="2" name="renewables-2024-slide-6-editorial-1-0">
            <a:extLst xmlns:a="http://schemas.openxmlformats.org/drawingml/2006/main">
              <a:ext uri="{FF2B5EF4-FFF2-40B4-BE49-F238E27FC236}">
                <a16:creationId xmlns:a16="http://schemas.microsoft.com/office/drawing/2014/main" id="{1F6C11C2-1777-4EDA-B0CB-21889A06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05025"/>
            <a:ext cx="5114925" cy="1535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675" b="1">
                <a:solidFill>
                  <a:srgbClr val="173DCB"/>
                </a:solidFill>
                <a:latin typeface="Inter Tight"/>
                <a:ea typeface="Inter Tight"/>
                <a:cs typeface="Inter Tight"/>
              </a:defRPr>
            </a:pPr>
            <a:r>
              <a:rPr sz="9675" b="1">
                <a:solidFill>
                  <a:srgbClr val="173DCB"/>
                </a:solidFill>
                <a:latin typeface="Inter Tight"/>
                <a:ea typeface="Inter Tight"/>
                <a:cs typeface="Inter Tight"/>
              </a:rPr>
              <a:t>ГВт</a:t>
            </a:r>
          </a:p>
        </p:txBody>
      </p:sp>
      <p:sp>
        <p:nvSpPr>
          <p:cNvPr id="3" name="renewables-2024-slide-6-editorial-2-0">
            <a:extLst xmlns:a="http://schemas.openxmlformats.org/drawingml/2006/main">
              <a:ext uri="{FF2B5EF4-FFF2-40B4-BE49-F238E27FC236}">
                <a16:creationId xmlns:a16="http://schemas.microsoft.com/office/drawing/2014/main" id="{946D68BC-8089-4DDE-8F71-D0A8C1EEF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05025"/>
            <a:ext cx="5238750" cy="1535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675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9675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ТВт·ч</a:t>
            </a:r>
          </a:p>
        </p:txBody>
      </p:sp>
      <p:sp>
        <p:nvSpPr>
          <p:cNvPr id="4" name="renewables-2024-slide-6-editorial-3-0">
            <a:extLst xmlns:a="http://schemas.openxmlformats.org/drawingml/2006/main">
              <a:ext uri="{FF2B5EF4-FFF2-40B4-BE49-F238E27FC236}">
                <a16:creationId xmlns:a16="http://schemas.microsoft.com/office/drawing/2014/main" id="{7EE051C5-D933-48F7-B5A1-9937F239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95725"/>
            <a:ext cx="5048250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85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Мощность</a:t>
            </a:r>
          </a:p>
        </p:txBody>
      </p:sp>
      <p:sp>
        <p:nvSpPr>
          <p:cNvPr id="5" name="renewables-2024-slide-6-editorial-4-0">
            <a:extLst xmlns:a="http://schemas.openxmlformats.org/drawingml/2006/main">
              <a:ext uri="{FF2B5EF4-FFF2-40B4-BE49-F238E27FC236}">
                <a16:creationId xmlns:a16="http://schemas.microsoft.com/office/drawing/2014/main" id="{3A7577C4-AC4F-4FDA-90F5-C48AD984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895725"/>
            <a:ext cx="5162550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285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Выработка</a:t>
            </a:r>
          </a:p>
        </p:txBody>
      </p:sp>
      <p:sp>
        <p:nvSpPr>
          <p:cNvPr id="6" name="renewables-2024-slide-6-editorial-5-0">
            <a:extLst xmlns:a="http://schemas.openxmlformats.org/drawingml/2006/main">
              <a:ext uri="{FF2B5EF4-FFF2-40B4-BE49-F238E27FC236}">
                <a16:creationId xmlns:a16="http://schemas.microsoft.com/office/drawing/2014/main" id="{3C014F47-9FF5-4FEC-95C8-86776104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781550"/>
            <a:ext cx="50768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Возможности оборудования</a:t>
            </a:r>
          </a:p>
        </p:txBody>
      </p:sp>
      <p:sp>
        <p:nvSpPr>
          <p:cNvPr id="7" name="renewables-2024-slide-6-editorial-5-1">
            <a:extLst xmlns:a="http://schemas.openxmlformats.org/drawingml/2006/main">
              <a:ext uri="{FF2B5EF4-FFF2-40B4-BE49-F238E27FC236}">
                <a16:creationId xmlns:a16="http://schemas.microsoft.com/office/drawing/2014/main" id="{38325ACC-BF8B-4407-9E5B-0A6D6712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5113020"/>
            <a:ext cx="50768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в единицу времени.</a:t>
            </a:r>
          </a:p>
        </p:txBody>
      </p:sp>
      <p:sp>
        <p:nvSpPr>
          <p:cNvPr id="8" name="renewables-2024-slide-6-editorial-6-0">
            <a:extLst xmlns:a="http://schemas.openxmlformats.org/drawingml/2006/main">
              <a:ext uri="{FF2B5EF4-FFF2-40B4-BE49-F238E27FC236}">
                <a16:creationId xmlns:a16="http://schemas.microsoft.com/office/drawing/2014/main" id="{071AC5B2-7F2F-48A1-B85A-D25A87FCA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781550"/>
            <a:ext cx="51530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Электроэнергия, произведённая</a:t>
            </a:r>
          </a:p>
        </p:txBody>
      </p:sp>
      <p:sp>
        <p:nvSpPr>
          <p:cNvPr id="9" name="renewables-2024-slide-6-editorial-6-1">
            <a:extLst xmlns:a="http://schemas.openxmlformats.org/drawingml/2006/main">
              <a:ext uri="{FF2B5EF4-FFF2-40B4-BE49-F238E27FC236}">
                <a16:creationId xmlns:a16="http://schemas.microsoft.com/office/drawing/2014/main" id="{A90622BC-4BDE-4333-9B66-9BEEEBE8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113020"/>
            <a:ext cx="5153025" cy="345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за определённый период.</a:t>
            </a:r>
          </a:p>
        </p:txBody>
      </p:sp>
      <p:sp>
        <p:nvSpPr>
          <p:cNvPr id="10" name="renewables-2024-slide-6-editorial-7-0">
            <a:extLst xmlns:a="http://schemas.openxmlformats.org/drawingml/2006/main">
              <a:ext uri="{FF2B5EF4-FFF2-40B4-BE49-F238E27FC236}">
                <a16:creationId xmlns:a16="http://schemas.microsoft.com/office/drawing/2014/main" id="{AA3AB6B5-8122-4089-B408-76B66338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11" name="renewables-2024-slide-6-editorial-8-0">
            <a:extLst xmlns:a="http://schemas.openxmlformats.org/drawingml/2006/main">
              <a:ext uri="{FF2B5EF4-FFF2-40B4-BE49-F238E27FC236}">
                <a16:creationId xmlns:a16="http://schemas.microsoft.com/office/drawing/2014/main" id="{75491ABF-37D6-4F3C-8564-38B06343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810048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4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796f87a564cbd"/>
          <a:srcRect xmlns:a="http://schemas.openxmlformats.org/drawingml/2006/main" l="0" t="20432" r="0" b="204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800350"/>
            <a:ext cx="12192000" cy="4057650"/>
          </a:xfrm>
          <a:prstGeom xmlns:a="http://schemas.openxmlformats.org/drawingml/2006/main" prst="rect">
            <a:avLst/>
          </a:prstGeom>
        </p:spPr>
      </p:pic>
      <p:sp>
        <p:nvSpPr>
          <p:cNvPr id="2" name="renewables-2024-slide-7-editorial-1">
            <a:extLst xmlns:a="http://schemas.openxmlformats.org/drawingml/2006/main">
              <a:ext uri="{FF2B5EF4-FFF2-40B4-BE49-F238E27FC236}">
                <a16:creationId xmlns:a16="http://schemas.microsoft.com/office/drawing/2014/main" id="{1027D1C5-512D-4583-9C55-1AC96224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886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DCB"/>
          </a:solidFill>
          <a:ln xmlns:a="http://schemas.openxmlformats.org/drawingml/2006/main" w="0">
            <a:noFill/>
          </a:ln>
        </p:spPr>
      </p:sp>
      <p:sp>
        <p:nvSpPr>
          <p:cNvPr id="3" name="renewables-2024-slide-7-editorial-2-0">
            <a:extLst xmlns:a="http://schemas.openxmlformats.org/drawingml/2006/main">
              <a:ext uri="{FF2B5EF4-FFF2-40B4-BE49-F238E27FC236}">
                <a16:creationId xmlns:a16="http://schemas.microsoft.com/office/drawing/2014/main" id="{B965769D-8971-4B8D-BA9F-19A2ABD30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76225"/>
            <a:ext cx="7915275" cy="1916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75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12075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92,5%</a:t>
            </a:r>
          </a:p>
        </p:txBody>
      </p:sp>
      <p:sp>
        <p:nvSpPr>
          <p:cNvPr id="4" name="renewables-2024-slide-7-editorial-3-0">
            <a:extLst xmlns:a="http://schemas.openxmlformats.org/drawingml/2006/main">
              <a:ext uri="{FF2B5EF4-FFF2-40B4-BE49-F238E27FC236}">
                <a16:creationId xmlns:a16="http://schemas.microsoft.com/office/drawing/2014/main" id="{074198C7-AF73-42CE-864F-EECF3C32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542925"/>
            <a:ext cx="3276600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Доля ВИЭ в мировом</a:t>
            </a:r>
          </a:p>
        </p:txBody>
      </p:sp>
      <p:sp>
        <p:nvSpPr>
          <p:cNvPr id="5" name="renewables-2024-slide-7-editorial-3-1">
            <a:extLst xmlns:a="http://schemas.openxmlformats.org/drawingml/2006/main">
              <a:ext uri="{FF2B5EF4-FFF2-40B4-BE49-F238E27FC236}">
                <a16:creationId xmlns:a16="http://schemas.microsoft.com/office/drawing/2014/main" id="{E724BB2C-8071-4322-BFDD-7FC76E6C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942975"/>
            <a:ext cx="3276600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приросте мощностей</a:t>
            </a:r>
          </a:p>
        </p:txBody>
      </p:sp>
      <p:sp>
        <p:nvSpPr>
          <p:cNvPr id="6" name="renewables-2024-slide-7-editorial-3-2">
            <a:extLst xmlns:a="http://schemas.openxmlformats.org/drawingml/2006/main">
              <a:ext uri="{FF2B5EF4-FFF2-40B4-BE49-F238E27FC236}">
                <a16:creationId xmlns:a16="http://schemas.microsoft.com/office/drawing/2014/main" id="{D974B825-17B1-42A6-A065-BB6A378D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343025"/>
            <a:ext cx="3276600" cy="416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2625" b="0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за 2024 год</a:t>
            </a:r>
          </a:p>
        </p:txBody>
      </p:sp>
      <p:sp>
        <p:nvSpPr>
          <p:cNvPr id="7" name="renewables-2024-slide-7-editorial-4-0">
            <a:extLst xmlns:a="http://schemas.openxmlformats.org/drawingml/2006/main">
              <a:ext uri="{FF2B5EF4-FFF2-40B4-BE49-F238E27FC236}">
                <a16:creationId xmlns:a16="http://schemas.microsoft.com/office/drawing/2014/main" id="{0FDD54B8-D4F6-4A1D-812E-FDEECD19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0300"/>
            <a:ext cx="110299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Доля в новых мощностях. Для выработки нужен другой набор данных.</a:t>
            </a:r>
          </a:p>
        </p:txBody>
      </p:sp>
      <p:sp>
        <p:nvSpPr>
          <p:cNvPr id="8" name="renewables-2024-slide-7-editorial-5-0">
            <a:extLst xmlns:a="http://schemas.openxmlformats.org/drawingml/2006/main">
              <a:ext uri="{FF2B5EF4-FFF2-40B4-BE49-F238E27FC236}">
                <a16:creationId xmlns:a16="http://schemas.microsoft.com/office/drawing/2014/main" id="{8F591E97-CE67-45F9-BAA7-0A7D44AF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9" name="renewables-2024-slide-7-editorial-6-0">
            <a:extLst xmlns:a="http://schemas.openxmlformats.org/drawingml/2006/main">
              <a:ext uri="{FF2B5EF4-FFF2-40B4-BE49-F238E27FC236}">
                <a16:creationId xmlns:a16="http://schemas.microsoft.com/office/drawing/2014/main" id="{FB21B467-16B8-47D5-B331-54148C09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9439790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renewables-2024-slide-8-editorial-0-0">
            <a:extLst xmlns:a="http://schemas.openxmlformats.org/drawingml/2006/main">
              <a:ext uri="{FF2B5EF4-FFF2-40B4-BE49-F238E27FC236}">
                <a16:creationId xmlns:a16="http://schemas.microsoft.com/office/drawing/2014/main" id="{2080E636-DAAC-4168-9621-27A11B1F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125200" cy="738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465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Где прибавили солнечные мощности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571500" y="2085975"/>
          <a:ext xmlns:a="http://schemas.openxmlformats.org/drawingml/2006/main" cx="11049000" cy="35337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0d5251e40354ffc"/>
          </a:graphicData>
        </a:graphic>
      </p:graphicFrame>
      <p:sp>
        <p:nvSpPr>
          <p:cNvPr id="3" name="renewables-2024-slide-8-editorial-2-0">
            <a:extLst xmlns:a="http://schemas.openxmlformats.org/drawingml/2006/main">
              <a:ext uri="{FF2B5EF4-FFF2-40B4-BE49-F238E27FC236}">
                <a16:creationId xmlns:a16="http://schemas.microsoft.com/office/drawing/2014/main" id="{F5F833BC-1039-4872-B9B5-236C0D2F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Прирост в выбранных странах за 2024 год, ГВт. Это не полный мировой рейтинг.</a:t>
            </a:r>
          </a:p>
        </p:txBody>
      </p:sp>
      <p:sp>
        <p:nvSpPr>
          <p:cNvPr id="4" name="renewables-2024-slide-8-editorial-3-0">
            <a:extLst xmlns:a="http://schemas.openxmlformats.org/drawingml/2006/main">
              <a:ext uri="{FF2B5EF4-FFF2-40B4-BE49-F238E27FC236}">
                <a16:creationId xmlns:a16="http://schemas.microsoft.com/office/drawing/2014/main" id="{B0AEF87A-2DB9-4879-B3EC-3793C2B9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5" name="renewables-2024-slide-8-editorial-4-0">
            <a:extLst xmlns:a="http://schemas.openxmlformats.org/drawingml/2006/main">
              <a:ext uri="{FF2B5EF4-FFF2-40B4-BE49-F238E27FC236}">
                <a16:creationId xmlns:a16="http://schemas.microsoft.com/office/drawing/2014/main" id="{A360CCDB-B47B-4A46-B7B3-15D0F769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0438457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AF4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b32992e8145f0"/>
          <a:srcRect xmlns:a="http://schemas.openxmlformats.org/drawingml/2006/main" l="30766" t="0" r="3076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1531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renewables-2024-slide-9-editorial-1">
            <a:extLst xmlns:a="http://schemas.openxmlformats.org/drawingml/2006/main">
              <a:ext uri="{FF2B5EF4-FFF2-40B4-BE49-F238E27FC236}">
                <a16:creationId xmlns:a16="http://schemas.microsoft.com/office/drawing/2014/main" id="{837C3F49-430D-4C07-AD39-9410F6E9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0"/>
            <a:ext cx="6038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4FF"/>
          </a:solidFill>
          <a:ln xmlns:a="http://schemas.openxmlformats.org/drawingml/2006/main" w="0">
            <a:noFill/>
          </a:ln>
        </p:spPr>
      </p:sp>
      <p:sp>
        <p:nvSpPr>
          <p:cNvPr id="3" name="renewables-2024-slide-9-editorial-2-0">
            <a:extLst xmlns:a="http://schemas.openxmlformats.org/drawingml/2006/main">
              <a:ext uri="{FF2B5EF4-FFF2-40B4-BE49-F238E27FC236}">
                <a16:creationId xmlns:a16="http://schemas.microsoft.com/office/drawing/2014/main" id="{3DF2B319-8581-424E-A61A-833F8030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609600"/>
            <a:ext cx="5067300" cy="1607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125" b="1">
                <a:solidFill>
                  <a:srgbClr val="173DCB"/>
                </a:solidFill>
                <a:latin typeface="Inter Tight"/>
                <a:ea typeface="Inter Tight"/>
                <a:cs typeface="Inter Tight"/>
              </a:defRPr>
            </a:pPr>
            <a:r>
              <a:rPr sz="10125" b="1">
                <a:solidFill>
                  <a:srgbClr val="173DCB"/>
                </a:solidFill>
                <a:latin typeface="Inter Tight"/>
                <a:ea typeface="Inter Tight"/>
                <a:cs typeface="Inter Tight"/>
              </a:rPr>
              <a:t>≈72%</a:t>
            </a:r>
          </a:p>
        </p:txBody>
      </p:sp>
      <p:sp>
        <p:nvSpPr>
          <p:cNvPr id="4" name="renewables-2024-slide-9-editorial-3-0">
            <a:extLst xmlns:a="http://schemas.openxmlformats.org/drawingml/2006/main">
              <a:ext uri="{FF2B5EF4-FFF2-40B4-BE49-F238E27FC236}">
                <a16:creationId xmlns:a16="http://schemas.microsoft.com/office/drawing/2014/main" id="{D4681404-1433-4448-998F-CFBBE927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09850"/>
            <a:ext cx="4905375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3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Прироста ВИЭ пришлось</a:t>
            </a:r>
          </a:p>
        </p:txBody>
      </p:sp>
      <p:sp>
        <p:nvSpPr>
          <p:cNvPr id="5" name="renewables-2024-slide-9-editorial-3-1">
            <a:extLst xmlns:a="http://schemas.openxmlformats.org/drawingml/2006/main">
              <a:ext uri="{FF2B5EF4-FFF2-40B4-BE49-F238E27FC236}">
                <a16:creationId xmlns:a16="http://schemas.microsoft.com/office/drawing/2014/main" id="{E6C0CB35-A459-4298-B9DB-409B40C9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64180"/>
            <a:ext cx="4905375" cy="369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23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на Азию: 421,5 ГВт.</a:t>
            </a:r>
          </a:p>
        </p:txBody>
      </p:sp>
      <p:sp>
        <p:nvSpPr>
          <p:cNvPr id="6" name="renewables-2024-slide-9-editorial-4-0">
            <a:extLst xmlns:a="http://schemas.openxmlformats.org/drawingml/2006/main">
              <a:ext uri="{FF2B5EF4-FFF2-40B4-BE49-F238E27FC236}">
                <a16:creationId xmlns:a16="http://schemas.microsoft.com/office/drawing/2014/main" id="{514EB327-8DAF-4220-AF0C-A60578D3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286250"/>
            <a:ext cx="4933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Дальше важны</a:t>
            </a:r>
          </a:p>
        </p:txBody>
      </p:sp>
      <p:sp>
        <p:nvSpPr>
          <p:cNvPr id="7" name="renewables-2024-slide-9-editorial-4-1">
            <a:extLst xmlns:a="http://schemas.openxmlformats.org/drawingml/2006/main">
              <a:ext uri="{FF2B5EF4-FFF2-40B4-BE49-F238E27FC236}">
                <a16:creationId xmlns:a16="http://schemas.microsoft.com/office/drawing/2014/main" id="{8F348068-4992-4719-B13B-590B9E7E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834890"/>
            <a:ext cx="4933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сети и хранение</a:t>
            </a:r>
          </a:p>
        </p:txBody>
      </p:sp>
      <p:sp>
        <p:nvSpPr>
          <p:cNvPr id="8" name="renewables-2024-slide-9-editorial-5-0">
            <a:extLst xmlns:a="http://schemas.openxmlformats.org/drawingml/2006/main">
              <a:ext uri="{FF2B5EF4-FFF2-40B4-BE49-F238E27FC236}">
                <a16:creationId xmlns:a16="http://schemas.microsoft.com/office/drawing/2014/main" id="{7B8E7256-7CF1-47CF-8031-CF1D8E4F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096000"/>
            <a:ext cx="4895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1500" b="0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Архивный снимок NASA / ASTER, 2015</a:t>
            </a:r>
          </a:p>
        </p:txBody>
      </p:sp>
      <p:sp>
        <p:nvSpPr>
          <p:cNvPr id="9" name="renewables-2024-slide-9-editorial-6-0">
            <a:extLst xmlns:a="http://schemas.openxmlformats.org/drawingml/2006/main">
              <a:ext uri="{FF2B5EF4-FFF2-40B4-BE49-F238E27FC236}">
                <a16:creationId xmlns:a16="http://schemas.microsoft.com/office/drawing/2014/main" id="{1FD80057-E76A-4CE7-ACCE-062AB750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10" name="renewables-2024-slide-9-editorial-7-0">
            <a:extLst xmlns:a="http://schemas.openxmlformats.org/drawingml/2006/main">
              <a:ext uri="{FF2B5EF4-FFF2-40B4-BE49-F238E27FC236}">
                <a16:creationId xmlns:a16="http://schemas.microsoft.com/office/drawing/2014/main" id="{5D3AD590-75E7-4289-90AF-5CF6BA3C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5037901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73DC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newables-2024-slide-10-editorial-0-0">
            <a:extLst xmlns:a="http://schemas.openxmlformats.org/drawingml/2006/main">
              <a:ext uri="{FF2B5EF4-FFF2-40B4-BE49-F238E27FC236}">
                <a16:creationId xmlns:a16="http://schemas.microsoft.com/office/drawing/2014/main" id="{49C44566-E0A1-4CE1-89C3-5534647D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9125"/>
            <a:ext cx="11125200" cy="1119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050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7050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Мощность</a:t>
            </a:r>
          </a:p>
        </p:txBody>
      </p:sp>
      <p:sp>
        <p:nvSpPr>
          <p:cNvPr id="2" name="renewables-2024-slide-10-editorial-0-1">
            <a:extLst xmlns:a="http://schemas.openxmlformats.org/drawingml/2006/main">
              <a:ext uri="{FF2B5EF4-FFF2-40B4-BE49-F238E27FC236}">
                <a16:creationId xmlns:a16="http://schemas.microsoft.com/office/drawing/2014/main" id="{5347A042-1EF3-4D7C-A40F-F0A39D0C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93545"/>
            <a:ext cx="11125200" cy="11191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050" b="1">
                <a:solidFill>
                  <a:srgbClr val="FFFFFF"/>
                </a:solidFill>
                <a:latin typeface="Inter Tight"/>
                <a:ea typeface="Inter Tight"/>
                <a:cs typeface="Inter Tight"/>
              </a:defRPr>
            </a:pPr>
            <a:r>
              <a:rPr sz="7050" b="1">
                <a:solidFill>
                  <a:srgbClr val="FFFFFF"/>
                </a:solidFill>
                <a:latin typeface="Inter Tight"/>
                <a:ea typeface="Inter Tight"/>
                <a:cs typeface="Inter Tight"/>
              </a:rPr>
              <a:t>уже выросла</a:t>
            </a:r>
          </a:p>
        </p:txBody>
      </p:sp>
      <p:sp>
        <p:nvSpPr>
          <p:cNvPr id="3" name="renewables-2024-slide-10-editorial-1">
            <a:extLst xmlns:a="http://schemas.openxmlformats.org/drawingml/2006/main">
              <a:ext uri="{FF2B5EF4-FFF2-40B4-BE49-F238E27FC236}">
                <a16:creationId xmlns:a16="http://schemas.microsoft.com/office/drawing/2014/main" id="{793466AB-3C52-410E-BA0F-9A58D734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848100"/>
            <a:ext cx="1219200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CE9FA"/>
          </a:solidFill>
          <a:ln xmlns:a="http://schemas.openxmlformats.org/drawingml/2006/main" w="0">
            <a:noFill/>
          </a:ln>
        </p:spPr>
      </p:sp>
      <p:sp>
        <p:nvSpPr>
          <p:cNvPr id="4" name="renewables-2024-slide-10-editorial-2-0">
            <a:extLst xmlns:a="http://schemas.openxmlformats.org/drawingml/2006/main">
              <a:ext uri="{FF2B5EF4-FFF2-40B4-BE49-F238E27FC236}">
                <a16:creationId xmlns:a16="http://schemas.microsoft.com/office/drawing/2014/main" id="{BDE770AD-34C6-4D91-BD80-35B50000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248150"/>
            <a:ext cx="8515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Следующий вопрос:</a:t>
            </a:r>
          </a:p>
        </p:txBody>
      </p:sp>
      <p:sp>
        <p:nvSpPr>
          <p:cNvPr id="5" name="renewables-2024-slide-10-editorial-2-1">
            <a:extLst xmlns:a="http://schemas.openxmlformats.org/drawingml/2006/main">
              <a:ext uri="{FF2B5EF4-FFF2-40B4-BE49-F238E27FC236}">
                <a16:creationId xmlns:a16="http://schemas.microsoft.com/office/drawing/2014/main" id="{FBE465B0-BF01-428D-B805-E9BC46B2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796790"/>
            <a:ext cx="8515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3600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как её использовать</a:t>
            </a:r>
          </a:p>
        </p:txBody>
      </p:sp>
      <p:sp>
        <p:nvSpPr>
          <p:cNvPr id="6" name="renewables-2024-slide-10-editorial-3-0">
            <a:extLst xmlns:a="http://schemas.openxmlformats.org/drawingml/2006/main">
              <a:ext uri="{FF2B5EF4-FFF2-40B4-BE49-F238E27FC236}">
                <a16:creationId xmlns:a16="http://schemas.microsoft.com/office/drawing/2014/main" id="{280B6FEC-53BC-42C2-AE94-770DCEDC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467225"/>
            <a:ext cx="2238375" cy="559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071447"/>
                </a:solidFill>
                <a:latin typeface="Inter Tight"/>
                <a:ea typeface="Inter Tight"/>
                <a:cs typeface="Inter Tight"/>
              </a:defRPr>
            </a:pPr>
            <a:r>
              <a:rPr sz="3525" b="1">
                <a:solidFill>
                  <a:srgbClr val="071447"/>
                </a:solidFill>
                <a:latin typeface="Inter Tight"/>
                <a:ea typeface="Inter Tight"/>
                <a:cs typeface="Inter Tight"/>
              </a:rPr>
              <a:t>IRENA</a:t>
            </a:r>
          </a:p>
        </p:txBody>
      </p:sp>
      <p:sp>
        <p:nvSpPr>
          <p:cNvPr id="7" name="renewables-2024-slide-10-editorial-4-0">
            <a:extLst xmlns:a="http://schemas.openxmlformats.org/drawingml/2006/main">
              <a:ext uri="{FF2B5EF4-FFF2-40B4-BE49-F238E27FC236}">
                <a16:creationId xmlns:a16="http://schemas.microsoft.com/office/drawing/2014/main" id="{83DB8896-EE25-4A99-AF47-4B694A6D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11125200" cy="214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Renewable Capacity Highlights 2025. Обзор данных за 2024 год. Последующие выпуски могут уточнять оценки.</a:t>
            </a:r>
          </a:p>
        </p:txBody>
      </p:sp>
      <p:sp>
        <p:nvSpPr>
          <p:cNvPr id="8" name="renewables-2024-slide-10-editorial-5-0">
            <a:extLst xmlns:a="http://schemas.openxmlformats.org/drawingml/2006/main">
              <a:ext uri="{FF2B5EF4-FFF2-40B4-BE49-F238E27FC236}">
                <a16:creationId xmlns:a16="http://schemas.microsoft.com/office/drawing/2014/main" id="{53E9B9FC-D357-408A-9567-AF36540C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562725"/>
            <a:ext cx="9763125" cy="166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IRENA · Данные за 2024 год</a:t>
            </a:r>
          </a:p>
        </p:txBody>
      </p:sp>
      <p:sp>
        <p:nvSpPr>
          <p:cNvPr id="9" name="renewables-2024-slide-10-editorial-6-0">
            <a:extLst xmlns:a="http://schemas.openxmlformats.org/drawingml/2006/main">
              <a:ext uri="{FF2B5EF4-FFF2-40B4-BE49-F238E27FC236}">
                <a16:creationId xmlns:a16="http://schemas.microsoft.com/office/drawing/2014/main" id="{17BC66A0-B9CD-4A85-847C-FBBB2827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553200"/>
            <a:ext cx="771525" cy="1785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071447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071447"/>
                </a:solidFill>
                <a:latin typeface="Manrope"/>
                <a:ea typeface="Manrope"/>
                <a:cs typeface="Manrope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821249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2026-09-14T11:56:54.5050000Z</dcterms:created>
  <dcterms:modified xsi:type="dcterms:W3CDTF">2026-09-14T11:56:54.5050000Z</dcterms:modified>
</coreProperties>
</file>