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715375" y="10477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FF1EB"/>
          </a:solidFill>
          <a:ln w="12700">
            <a:solidFill>
              <a:srgbClr val="FFF1E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15375" y="31432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FF1EB"/>
          </a:solidFill>
          <a:ln w="12700">
            <a:solidFill>
              <a:srgbClr val="FFF1E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09600" y="1238250"/>
            <a:ext cx="6858000" cy="109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69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Новый сервис:</a:t>
            </a:r>
            <a:endParaRPr lang="en-US" sz="6900" dirty="0"/>
          </a:p>
        </p:txBody>
      </p:sp>
      <p:sp>
        <p:nvSpPr>
          <p:cNvPr id="6" name="Text 4"/>
          <p:cNvSpPr/>
          <p:nvPr/>
        </p:nvSpPr>
        <p:spPr>
          <a:xfrm>
            <a:off x="609600" y="2289810"/>
            <a:ext cx="6858000" cy="109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69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план запуска</a:t>
            </a:r>
            <a:endParaRPr lang="en-US" sz="6900" dirty="0"/>
          </a:p>
        </p:txBody>
      </p:sp>
      <p:sp>
        <p:nvSpPr>
          <p:cNvPr id="7" name="Text 5"/>
          <p:cNvSpPr/>
          <p:nvPr/>
        </p:nvSpPr>
        <p:spPr>
          <a:xfrm>
            <a:off x="609600" y="4429125"/>
            <a:ext cx="666750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Какую задачу решаем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Помогаем небольшим командам быстро собирать рабочие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презентации из уже подготовленных материалов.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Для кого первый запуск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Агентства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2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Консультанты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0960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Регулярные отчёты клиентам.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65722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Предложения под новую задачу.</a:t>
            </a:r>
            <a:endParaRPr lang="en-US" sz="2175" dirty="0"/>
          </a:p>
        </p:txBody>
      </p:sp>
      <p:sp>
        <p:nvSpPr>
          <p:cNvPr id="8" name="Shape 5"/>
          <p:cNvSpPr/>
          <p:nvPr/>
        </p:nvSpPr>
        <p:spPr>
          <a:xfrm>
            <a:off x="6086475" y="2428875"/>
            <a:ext cx="9525" cy="3143250"/>
          </a:xfrm>
          <a:prstGeom prst="rect">
            <a:avLst/>
          </a:prstGeom>
          <a:solidFill>
            <a:srgbClr val="F7D8DD"/>
          </a:solidFill>
          <a:ln w="12700">
            <a:solidFill>
              <a:srgbClr val="F7D8DD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Первое предложение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Один понятный сценарий: загрузить текст, проверить содержание 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получить презентацию для обсуждения с клиентом.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457200"/>
            <a:ext cx="10972800" cy="619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входит в первую версию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09600" y="1524000"/>
            <a:ext cx="10744200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endParaRPr lang="en-US" sz="1875" dirty="0"/>
          </a:p>
        </p:txBody>
      </p:sp>
      <p:sp>
        <p:nvSpPr>
          <p:cNvPr id="5" name="Shape 2"/>
          <p:cNvSpPr/>
          <p:nvPr/>
        </p:nvSpPr>
        <p:spPr>
          <a:xfrm>
            <a:off x="609600" y="5905500"/>
            <a:ext cx="10972800" cy="47625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9600" y="2400300"/>
            <a:ext cx="3505200" cy="11430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План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6096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Понятная история.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4343400" y="2400300"/>
            <a:ext cx="3505200" cy="11430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3434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Редактор</a:t>
            </a:r>
            <a:endParaRPr lang="en-US" sz="2550" dirty="0"/>
          </a:p>
        </p:txBody>
      </p:sp>
      <p:sp>
        <p:nvSpPr>
          <p:cNvPr id="11" name="Text 8"/>
          <p:cNvSpPr/>
          <p:nvPr/>
        </p:nvSpPr>
        <p:spPr>
          <a:xfrm>
            <a:off x="43434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Правки текста.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8077200" y="2400300"/>
            <a:ext cx="3505200" cy="11430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77200" y="2857500"/>
            <a:ext cx="3190875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Экспорт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8077200" y="4095750"/>
            <a:ext cx="319087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025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Рабочий файл.</a:t>
            </a:r>
            <a:endParaRPr lang="en-US" sz="2025" dirty="0"/>
          </a:p>
        </p:txBody>
      </p:sp>
      <p:sp>
        <p:nvSpPr>
          <p:cNvPr id="15" name="Text 12"/>
          <p:cNvSpPr/>
          <p:nvPr/>
        </p:nvSpPr>
        <p:spPr>
          <a:xfrm>
            <a:off x="609600" y="6448425"/>
            <a:ext cx="102870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1182350" y="6448425"/>
            <a:ext cx="619125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проверяем спрос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Дадим нескольким командам решить настоящую задачу. Запишем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время, трудности и готовность повторить процесс.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Этапы запуска</a:t>
            </a:r>
            <a:endParaRPr lang="en-US" sz="5700" dirty="0"/>
          </a:p>
        </p:txBody>
      </p:sp>
      <p:sp>
        <p:nvSpPr>
          <p:cNvPr id="4" name="Shape 1"/>
          <p:cNvSpPr/>
          <p:nvPr/>
        </p:nvSpPr>
        <p:spPr>
          <a:xfrm>
            <a:off x="609600" y="3190875"/>
            <a:ext cx="8534400" cy="28575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6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8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1E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096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Подготовка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096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Собираем примеры.</a:t>
            </a:r>
            <a:endParaRPr lang="en-US" sz="1950" dirty="0"/>
          </a:p>
        </p:txBody>
      </p:sp>
      <p:sp>
        <p:nvSpPr>
          <p:cNvPr id="9" name="Shape 6"/>
          <p:cNvSpPr/>
          <p:nvPr/>
        </p:nvSpPr>
        <p:spPr>
          <a:xfrm>
            <a:off x="33528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480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1E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33528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Пилот</a:t>
            </a:r>
            <a:endParaRPr lang="en-US" sz="2175" dirty="0"/>
          </a:p>
        </p:txBody>
      </p:sp>
      <p:sp>
        <p:nvSpPr>
          <p:cNvPr id="12" name="Text 9"/>
          <p:cNvSpPr/>
          <p:nvPr/>
        </p:nvSpPr>
        <p:spPr>
          <a:xfrm>
            <a:off x="33528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Проверяем задачи.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1E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Разбор</a:t>
            </a:r>
            <a:endParaRPr lang="en-US" sz="2175" dirty="0"/>
          </a:p>
        </p:txBody>
      </p:sp>
      <p:sp>
        <p:nvSpPr>
          <p:cNvPr id="16" name="Text 13"/>
          <p:cNvSpPr/>
          <p:nvPr/>
        </p:nvSpPr>
        <p:spPr>
          <a:xfrm>
            <a:off x="60960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Исправляем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6096000" y="491680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помехи.</a:t>
            </a:r>
            <a:endParaRPr lang="en-US" sz="1950" dirty="0"/>
          </a:p>
        </p:txBody>
      </p:sp>
      <p:sp>
        <p:nvSpPr>
          <p:cNvPr id="18" name="Shape 15"/>
          <p:cNvSpPr/>
          <p:nvPr/>
        </p:nvSpPr>
        <p:spPr>
          <a:xfrm>
            <a:off x="88392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9344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1E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88392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BF244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Запуск</a:t>
            </a:r>
            <a:endParaRPr lang="en-US" sz="2175" dirty="0"/>
          </a:p>
        </p:txBody>
      </p:sp>
      <p:sp>
        <p:nvSpPr>
          <p:cNvPr id="21" name="Text 18"/>
          <p:cNvSpPr/>
          <p:nvPr/>
        </p:nvSpPr>
        <p:spPr>
          <a:xfrm>
            <a:off x="88392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Открываем доступ.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Сигналы успеха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Пользователи заканчивают презентации, используют их в работе 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возвращаются со следующей задачей.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Риски и решения</a:t>
            </a:r>
            <a:endParaRPr lang="en-US" sz="57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Если результат требует долгой доработки, сначала улучшаем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качество. Рост рекламы идёт после проверки полезности.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1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BF244F"/>
          </a:solidFill>
          <a:ln w="12700">
            <a:solidFill>
              <a:srgbClr val="BF244F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960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0960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33172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0960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0960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33172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ect">
            <a:avLst/>
          </a:prstGeom>
          <a:solidFill>
            <a:srgbClr val="FFF1EB"/>
          </a:solidFill>
          <a:ln w="12700">
            <a:solidFill>
              <a:srgbClr val="FFF1EB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ect">
            <a:avLst/>
          </a:prstGeom>
          <a:solidFill>
            <a:srgbClr val="FFF1EB"/>
          </a:solidFill>
          <a:ln w="12700">
            <a:solidFill>
              <a:srgbClr val="FFF1E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9515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Новый сервис: план запуска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1E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сервис: план запуска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