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Вымышленный проект. Числа приведены только для демонстрации структуры.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Вымышленный проект. Числа приведены только для демонстрации структуры.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Вымышленный проект. Числа приведены только для демонстрации структуры.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Вымышленный проект. Числа приведены только для демонстрации структуры.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Вымышленный проект. Числа приведены только для демонстрации структуры.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Вымышленный проект. Числа приведены только для демонстрации структуры.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Вымышленный проект. Числа приведены только для демонстрации структуры.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Вымышленный проект. Числа приведены только для демонстрации структуры.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0F5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001000" y="0"/>
            <a:ext cx="4191000" cy="6858000"/>
          </a:xfrm>
          <a:prstGeom prst="rect">
            <a:avLst/>
          </a:prstGeom>
          <a:solidFill>
            <a:srgbClr val="254FD5"/>
          </a:solidFill>
          <a:ln w="12700">
            <a:solidFill>
              <a:srgbClr val="254FD5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8715375" y="1047750"/>
            <a:ext cx="2667000" cy="2667000"/>
          </a:xfrm>
          <a:prstGeom prst="ellipse">
            <a:avLst>
              <a:gd name="adj" fmla="val 50000"/>
            </a:avLst>
          </a:prstGeom>
          <a:solidFill>
            <a:srgbClr val="F0F5FF"/>
          </a:solidFill>
          <a:ln w="12700">
            <a:solidFill>
              <a:srgbClr val="F0F5FF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8715375" y="3143250"/>
            <a:ext cx="2667000" cy="2667000"/>
          </a:xfrm>
          <a:prstGeom prst="ellipse">
            <a:avLst>
              <a:gd name="adj" fmla="val 50000"/>
            </a:avLst>
          </a:prstGeom>
          <a:solidFill>
            <a:srgbClr val="F0F5FF"/>
          </a:solidFill>
          <a:ln w="12700">
            <a:solidFill>
              <a:srgbClr val="F0F5FF">
                <a:alpha val="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09600" y="1238250"/>
            <a:ext cx="6858000" cy="9048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5700" b="1" dirty="0">
                <a:solidFill>
                  <a:srgbClr val="142B55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Как проверять</a:t>
            </a:r>
            <a:endParaRPr lang="en-US" sz="5700" dirty="0"/>
          </a:p>
        </p:txBody>
      </p:sp>
      <p:sp>
        <p:nvSpPr>
          <p:cNvPr id="6" name="Text 4"/>
          <p:cNvSpPr/>
          <p:nvPr/>
        </p:nvSpPr>
        <p:spPr>
          <a:xfrm>
            <a:off x="609600" y="2106930"/>
            <a:ext cx="6858000" cy="9048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5700" b="1" dirty="0">
                <a:solidFill>
                  <a:srgbClr val="142B55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информацию</a:t>
            </a:r>
            <a:endParaRPr lang="en-US" sz="5700" dirty="0"/>
          </a:p>
        </p:txBody>
      </p:sp>
      <p:sp>
        <p:nvSpPr>
          <p:cNvPr id="7" name="Text 5"/>
          <p:cNvSpPr/>
          <p:nvPr/>
        </p:nvSpPr>
        <p:spPr>
          <a:xfrm>
            <a:off x="609600" y="4429125"/>
            <a:ext cx="6667500" cy="3333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2100" dirty="0">
                <a:solidFill>
                  <a:srgbClr val="4B6084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Учебный пример · вымышленный проект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609600" y="6410325"/>
            <a:ext cx="10096500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4B6084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Как проверять информацию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11239500" y="6410325"/>
            <a:ext cx="571500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4B6084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01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0F5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609600" y="619125"/>
            <a:ext cx="10972800" cy="7143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4500" b="1" dirty="0">
                <a:solidFill>
                  <a:srgbClr val="142B55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Мнение и факт</a:t>
            </a:r>
            <a:endParaRPr lang="en-US" sz="4500" dirty="0"/>
          </a:p>
        </p:txBody>
      </p:sp>
      <p:sp>
        <p:nvSpPr>
          <p:cNvPr id="4" name="Text 1"/>
          <p:cNvSpPr/>
          <p:nvPr/>
        </p:nvSpPr>
        <p:spPr>
          <a:xfrm>
            <a:off x="609600" y="2333625"/>
            <a:ext cx="4762500" cy="3810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254FD5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Факт</a:t>
            </a:r>
            <a:endParaRPr lang="en-US" sz="2400" dirty="0"/>
          </a:p>
        </p:txBody>
      </p:sp>
      <p:sp>
        <p:nvSpPr>
          <p:cNvPr id="5" name="Text 2"/>
          <p:cNvSpPr/>
          <p:nvPr/>
        </p:nvSpPr>
        <p:spPr>
          <a:xfrm>
            <a:off x="6572250" y="2333625"/>
            <a:ext cx="4762500" cy="3810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254FD5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Мнение</a:t>
            </a:r>
            <a:endParaRPr lang="en-US" sz="2400" dirty="0"/>
          </a:p>
        </p:txBody>
      </p:sp>
      <p:sp>
        <p:nvSpPr>
          <p:cNvPr id="6" name="Text 3"/>
          <p:cNvSpPr/>
          <p:nvPr/>
        </p:nvSpPr>
        <p:spPr>
          <a:xfrm>
            <a:off x="609600" y="3238500"/>
            <a:ext cx="4667250" cy="3452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2175" dirty="0">
                <a:solidFill>
                  <a:srgbClr val="142B55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Можно проверить по источнику.</a:t>
            </a:r>
            <a:endParaRPr lang="en-US" sz="2175" dirty="0"/>
          </a:p>
        </p:txBody>
      </p:sp>
      <p:sp>
        <p:nvSpPr>
          <p:cNvPr id="7" name="Text 4"/>
          <p:cNvSpPr/>
          <p:nvPr/>
        </p:nvSpPr>
        <p:spPr>
          <a:xfrm>
            <a:off x="6572250" y="3238500"/>
            <a:ext cx="4667250" cy="3452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2175" dirty="0">
                <a:solidFill>
                  <a:srgbClr val="142B55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Выражает оценку или</a:t>
            </a:r>
            <a:endParaRPr lang="en-US" sz="2175" dirty="0"/>
          </a:p>
        </p:txBody>
      </p:sp>
      <p:sp>
        <p:nvSpPr>
          <p:cNvPr id="8" name="Text 5"/>
          <p:cNvSpPr/>
          <p:nvPr/>
        </p:nvSpPr>
        <p:spPr>
          <a:xfrm>
            <a:off x="6572250" y="3569970"/>
            <a:ext cx="4667250" cy="3452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2175" dirty="0">
                <a:solidFill>
                  <a:srgbClr val="142B55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отношение.</a:t>
            </a:r>
            <a:endParaRPr lang="en-US" sz="2175" dirty="0"/>
          </a:p>
        </p:txBody>
      </p:sp>
      <p:sp>
        <p:nvSpPr>
          <p:cNvPr id="9" name="Shape 6"/>
          <p:cNvSpPr/>
          <p:nvPr/>
        </p:nvSpPr>
        <p:spPr>
          <a:xfrm>
            <a:off x="6086475" y="2428875"/>
            <a:ext cx="9525" cy="3143250"/>
          </a:xfrm>
          <a:prstGeom prst="rect">
            <a:avLst/>
          </a:prstGeom>
          <a:solidFill>
            <a:srgbClr val="DCE7FF"/>
          </a:solidFill>
          <a:ln w="12700">
            <a:solidFill>
              <a:srgbClr val="DCE7FF">
                <a:alpha val="0"/>
              </a:srgbClr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609600" y="6410325"/>
            <a:ext cx="10096500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4B6084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Как проверять информацию</a:t>
            </a:r>
            <a:endParaRPr lang="en-US" sz="1200" dirty="0"/>
          </a:p>
        </p:txBody>
      </p:sp>
      <p:sp>
        <p:nvSpPr>
          <p:cNvPr id="11" name="Text 8"/>
          <p:cNvSpPr/>
          <p:nvPr/>
        </p:nvSpPr>
        <p:spPr>
          <a:xfrm>
            <a:off x="11239500" y="6410325"/>
            <a:ext cx="571500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4B6084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02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0F5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609600" y="619125"/>
            <a:ext cx="10972800" cy="7143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4500" b="1" dirty="0">
                <a:solidFill>
                  <a:srgbClr val="142B55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Начните с точного утверждения</a:t>
            </a:r>
            <a:endParaRPr lang="en-US" sz="4500" dirty="0"/>
          </a:p>
        </p:txBody>
      </p:sp>
      <p:sp>
        <p:nvSpPr>
          <p:cNvPr id="4" name="Text 1"/>
          <p:cNvSpPr/>
          <p:nvPr/>
        </p:nvSpPr>
        <p:spPr>
          <a:xfrm>
            <a:off x="609600" y="2476500"/>
            <a:ext cx="9906000" cy="3571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2250" dirty="0">
                <a:solidFill>
                  <a:srgbClr val="142B55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Выпишите, что именно говорится в сообщении. Чем точнее вопрос,</a:t>
            </a:r>
            <a:endParaRPr lang="en-US" sz="2250" dirty="0"/>
          </a:p>
        </p:txBody>
      </p:sp>
      <p:sp>
        <p:nvSpPr>
          <p:cNvPr id="5" name="Text 2"/>
          <p:cNvSpPr/>
          <p:nvPr/>
        </p:nvSpPr>
        <p:spPr>
          <a:xfrm>
            <a:off x="609600" y="2819400"/>
            <a:ext cx="9906000" cy="3571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2250" dirty="0">
                <a:solidFill>
                  <a:srgbClr val="142B55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тем проще найти подтверждение или опровержение.</a:t>
            </a:r>
            <a:endParaRPr lang="en-US" sz="2250" dirty="0"/>
          </a:p>
        </p:txBody>
      </p:sp>
      <p:sp>
        <p:nvSpPr>
          <p:cNvPr id="6" name="Shape 3"/>
          <p:cNvSpPr/>
          <p:nvPr/>
        </p:nvSpPr>
        <p:spPr>
          <a:xfrm>
            <a:off x="609600" y="2047875"/>
            <a:ext cx="1047750" cy="57150"/>
          </a:xfrm>
          <a:prstGeom prst="rect">
            <a:avLst/>
          </a:prstGeom>
          <a:solidFill>
            <a:srgbClr val="254FD5"/>
          </a:solidFill>
          <a:ln w="12700">
            <a:solidFill>
              <a:srgbClr val="254FD5">
                <a:alpha val="0"/>
              </a:srgbClr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609600" y="6410325"/>
            <a:ext cx="10096500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4B6084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Как проверять информацию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11239500" y="6410325"/>
            <a:ext cx="571500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4B6084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03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0F5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609600" y="619125"/>
            <a:ext cx="10972800" cy="7143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4500" b="1" dirty="0">
                <a:solidFill>
                  <a:srgbClr val="142B55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Кто автор сообщения</a:t>
            </a:r>
            <a:endParaRPr lang="en-US" sz="4500" dirty="0"/>
          </a:p>
        </p:txBody>
      </p:sp>
      <p:sp>
        <p:nvSpPr>
          <p:cNvPr id="4" name="Text 1"/>
          <p:cNvSpPr/>
          <p:nvPr/>
        </p:nvSpPr>
        <p:spPr>
          <a:xfrm>
            <a:off x="609600" y="2476500"/>
            <a:ext cx="9906000" cy="3571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2250" dirty="0">
                <a:solidFill>
                  <a:srgbClr val="142B55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Уточните имя автора, его опыт и возможный интерес. Известность</a:t>
            </a:r>
            <a:endParaRPr lang="en-US" sz="2250" dirty="0"/>
          </a:p>
        </p:txBody>
      </p:sp>
      <p:sp>
        <p:nvSpPr>
          <p:cNvPr id="5" name="Text 2"/>
          <p:cNvSpPr/>
          <p:nvPr/>
        </p:nvSpPr>
        <p:spPr>
          <a:xfrm>
            <a:off x="609600" y="2819400"/>
            <a:ext cx="9906000" cy="3571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2250" dirty="0">
                <a:solidFill>
                  <a:srgbClr val="142B55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сама по себе не подтверждает достоверность.</a:t>
            </a:r>
            <a:endParaRPr lang="en-US" sz="2250" dirty="0"/>
          </a:p>
        </p:txBody>
      </p:sp>
      <p:sp>
        <p:nvSpPr>
          <p:cNvPr id="6" name="Shape 3"/>
          <p:cNvSpPr/>
          <p:nvPr/>
        </p:nvSpPr>
        <p:spPr>
          <a:xfrm>
            <a:off x="609600" y="2047875"/>
            <a:ext cx="1047750" cy="57150"/>
          </a:xfrm>
          <a:prstGeom prst="rect">
            <a:avLst/>
          </a:prstGeom>
          <a:solidFill>
            <a:srgbClr val="254FD5"/>
          </a:solidFill>
          <a:ln w="12700">
            <a:solidFill>
              <a:srgbClr val="254FD5">
                <a:alpha val="0"/>
              </a:srgbClr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609600" y="6410325"/>
            <a:ext cx="10096500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4B6084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Как проверять информацию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11239500" y="6410325"/>
            <a:ext cx="571500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4B6084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04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0F5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609600" y="619125"/>
            <a:ext cx="10972800" cy="7143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4500" b="1" dirty="0">
                <a:solidFill>
                  <a:srgbClr val="142B55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Четыре шага проверки</a:t>
            </a:r>
            <a:endParaRPr lang="en-US" sz="4500" dirty="0"/>
          </a:p>
        </p:txBody>
      </p:sp>
      <p:sp>
        <p:nvSpPr>
          <p:cNvPr id="4" name="Shape 1"/>
          <p:cNvSpPr/>
          <p:nvPr/>
        </p:nvSpPr>
        <p:spPr>
          <a:xfrm>
            <a:off x="609600" y="3190875"/>
            <a:ext cx="8534400" cy="28575"/>
          </a:xfrm>
          <a:prstGeom prst="rect">
            <a:avLst/>
          </a:prstGeom>
          <a:solidFill>
            <a:srgbClr val="254FD5"/>
          </a:solidFill>
          <a:ln w="12700">
            <a:solidFill>
              <a:srgbClr val="254FD5">
                <a:alpha val="0"/>
              </a:srgbClr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609600" y="3019425"/>
            <a:ext cx="361950" cy="361950"/>
          </a:xfrm>
          <a:prstGeom prst="ellipse">
            <a:avLst>
              <a:gd name="adj" fmla="val 50000"/>
            </a:avLst>
          </a:prstGeom>
          <a:solidFill>
            <a:srgbClr val="254FD5"/>
          </a:solidFill>
          <a:ln w="12700">
            <a:solidFill>
              <a:srgbClr val="254FD5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04850" y="3057525"/>
            <a:ext cx="285750" cy="26193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1650" b="1" dirty="0">
                <a:solidFill>
                  <a:srgbClr val="F0F5FF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1</a:t>
            </a:r>
            <a:endParaRPr lang="en-US" sz="1650" dirty="0"/>
          </a:p>
        </p:txBody>
      </p:sp>
      <p:sp>
        <p:nvSpPr>
          <p:cNvPr id="7" name="Text 4"/>
          <p:cNvSpPr/>
          <p:nvPr/>
        </p:nvSpPr>
        <p:spPr>
          <a:xfrm>
            <a:off x="609600" y="3810000"/>
            <a:ext cx="2505075" cy="3452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2175" b="1" dirty="0">
                <a:solidFill>
                  <a:srgbClr val="254FD5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Утверждение</a:t>
            </a:r>
            <a:endParaRPr lang="en-US" sz="2175" dirty="0"/>
          </a:p>
        </p:txBody>
      </p:sp>
      <p:sp>
        <p:nvSpPr>
          <p:cNvPr id="8" name="Text 5"/>
          <p:cNvSpPr/>
          <p:nvPr/>
        </p:nvSpPr>
        <p:spPr>
          <a:xfrm>
            <a:off x="609600" y="4619625"/>
            <a:ext cx="2476500" cy="3095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1950" dirty="0">
                <a:solidFill>
                  <a:srgbClr val="142B55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Что сказано?</a:t>
            </a:r>
            <a:endParaRPr lang="en-US" sz="1950" dirty="0"/>
          </a:p>
        </p:txBody>
      </p:sp>
      <p:sp>
        <p:nvSpPr>
          <p:cNvPr id="9" name="Shape 6"/>
          <p:cNvSpPr/>
          <p:nvPr/>
        </p:nvSpPr>
        <p:spPr>
          <a:xfrm>
            <a:off x="3352800" y="3019425"/>
            <a:ext cx="361950" cy="361950"/>
          </a:xfrm>
          <a:prstGeom prst="ellipse">
            <a:avLst>
              <a:gd name="adj" fmla="val 50000"/>
            </a:avLst>
          </a:prstGeom>
          <a:solidFill>
            <a:srgbClr val="254FD5"/>
          </a:solidFill>
          <a:ln w="12700">
            <a:solidFill>
              <a:srgbClr val="254FD5">
                <a:alpha val="0"/>
              </a:srgbClr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3448050" y="3057525"/>
            <a:ext cx="285750" cy="26193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1650" b="1" dirty="0">
                <a:solidFill>
                  <a:srgbClr val="F0F5FF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2</a:t>
            </a:r>
            <a:endParaRPr lang="en-US" sz="1650" dirty="0"/>
          </a:p>
        </p:txBody>
      </p:sp>
      <p:sp>
        <p:nvSpPr>
          <p:cNvPr id="11" name="Text 8"/>
          <p:cNvSpPr/>
          <p:nvPr/>
        </p:nvSpPr>
        <p:spPr>
          <a:xfrm>
            <a:off x="3352800" y="3810000"/>
            <a:ext cx="2505075" cy="3452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2175" b="1" dirty="0">
                <a:solidFill>
                  <a:srgbClr val="254FD5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Источник</a:t>
            </a:r>
            <a:endParaRPr lang="en-US" sz="2175" dirty="0"/>
          </a:p>
        </p:txBody>
      </p:sp>
      <p:sp>
        <p:nvSpPr>
          <p:cNvPr id="12" name="Text 9"/>
          <p:cNvSpPr/>
          <p:nvPr/>
        </p:nvSpPr>
        <p:spPr>
          <a:xfrm>
            <a:off x="3352800" y="4619625"/>
            <a:ext cx="2476500" cy="3095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1950" dirty="0">
                <a:solidFill>
                  <a:srgbClr val="142B55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Откуда данные?</a:t>
            </a:r>
            <a:endParaRPr lang="en-US" sz="1950" dirty="0"/>
          </a:p>
        </p:txBody>
      </p:sp>
      <p:sp>
        <p:nvSpPr>
          <p:cNvPr id="13" name="Shape 10"/>
          <p:cNvSpPr/>
          <p:nvPr/>
        </p:nvSpPr>
        <p:spPr>
          <a:xfrm>
            <a:off x="6096000" y="3019425"/>
            <a:ext cx="361950" cy="361950"/>
          </a:xfrm>
          <a:prstGeom prst="ellipse">
            <a:avLst>
              <a:gd name="adj" fmla="val 50000"/>
            </a:avLst>
          </a:prstGeom>
          <a:solidFill>
            <a:srgbClr val="254FD5"/>
          </a:solidFill>
          <a:ln w="12700">
            <a:solidFill>
              <a:srgbClr val="254FD5">
                <a:alpha val="0"/>
              </a:srgbClr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6191250" y="3057525"/>
            <a:ext cx="285750" cy="26193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1650" b="1" dirty="0">
                <a:solidFill>
                  <a:srgbClr val="F0F5FF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3</a:t>
            </a:r>
            <a:endParaRPr lang="en-US" sz="1650" dirty="0"/>
          </a:p>
        </p:txBody>
      </p:sp>
      <p:sp>
        <p:nvSpPr>
          <p:cNvPr id="15" name="Text 12"/>
          <p:cNvSpPr/>
          <p:nvPr/>
        </p:nvSpPr>
        <p:spPr>
          <a:xfrm>
            <a:off x="6096000" y="3810000"/>
            <a:ext cx="2505075" cy="3452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2175" b="1" dirty="0">
                <a:solidFill>
                  <a:srgbClr val="254FD5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Контекст</a:t>
            </a:r>
            <a:endParaRPr lang="en-US" sz="2175" dirty="0"/>
          </a:p>
        </p:txBody>
      </p:sp>
      <p:sp>
        <p:nvSpPr>
          <p:cNvPr id="16" name="Text 13"/>
          <p:cNvSpPr/>
          <p:nvPr/>
        </p:nvSpPr>
        <p:spPr>
          <a:xfrm>
            <a:off x="6096000" y="4619625"/>
            <a:ext cx="2476500" cy="3095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1950" dirty="0">
                <a:solidFill>
                  <a:srgbClr val="142B55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Что упущено?</a:t>
            </a:r>
            <a:endParaRPr lang="en-US" sz="1950" dirty="0"/>
          </a:p>
        </p:txBody>
      </p:sp>
      <p:sp>
        <p:nvSpPr>
          <p:cNvPr id="17" name="Shape 14"/>
          <p:cNvSpPr/>
          <p:nvPr/>
        </p:nvSpPr>
        <p:spPr>
          <a:xfrm>
            <a:off x="8839200" y="3019425"/>
            <a:ext cx="361950" cy="361950"/>
          </a:xfrm>
          <a:prstGeom prst="ellipse">
            <a:avLst>
              <a:gd name="adj" fmla="val 50000"/>
            </a:avLst>
          </a:prstGeom>
          <a:solidFill>
            <a:srgbClr val="254FD5"/>
          </a:solidFill>
          <a:ln w="12700">
            <a:solidFill>
              <a:srgbClr val="254FD5">
                <a:alpha val="0"/>
              </a:srgbClr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8934450" y="3057525"/>
            <a:ext cx="285750" cy="26193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1650" b="1" dirty="0">
                <a:solidFill>
                  <a:srgbClr val="F0F5FF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4</a:t>
            </a:r>
            <a:endParaRPr lang="en-US" sz="1650" dirty="0"/>
          </a:p>
        </p:txBody>
      </p:sp>
      <p:sp>
        <p:nvSpPr>
          <p:cNvPr id="19" name="Text 16"/>
          <p:cNvSpPr/>
          <p:nvPr/>
        </p:nvSpPr>
        <p:spPr>
          <a:xfrm>
            <a:off x="8839200" y="3810000"/>
            <a:ext cx="2505075" cy="3452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2175" b="1" dirty="0">
                <a:solidFill>
                  <a:srgbClr val="254FD5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Вывод</a:t>
            </a:r>
            <a:endParaRPr lang="en-US" sz="2175" dirty="0"/>
          </a:p>
        </p:txBody>
      </p:sp>
      <p:sp>
        <p:nvSpPr>
          <p:cNvPr id="20" name="Text 17"/>
          <p:cNvSpPr/>
          <p:nvPr/>
        </p:nvSpPr>
        <p:spPr>
          <a:xfrm>
            <a:off x="8839200" y="4619625"/>
            <a:ext cx="2476500" cy="3095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1950" dirty="0">
                <a:solidFill>
                  <a:srgbClr val="142B55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Что подтверждено?</a:t>
            </a:r>
            <a:endParaRPr lang="en-US" sz="1950" dirty="0"/>
          </a:p>
        </p:txBody>
      </p:sp>
      <p:sp>
        <p:nvSpPr>
          <p:cNvPr id="21" name="Text 18"/>
          <p:cNvSpPr/>
          <p:nvPr/>
        </p:nvSpPr>
        <p:spPr>
          <a:xfrm>
            <a:off x="609600" y="6410325"/>
            <a:ext cx="10096500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4B6084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Как проверять информацию</a:t>
            </a:r>
            <a:endParaRPr lang="en-US" sz="1200" dirty="0"/>
          </a:p>
        </p:txBody>
      </p:sp>
      <p:sp>
        <p:nvSpPr>
          <p:cNvPr id="22" name="Text 19"/>
          <p:cNvSpPr/>
          <p:nvPr/>
        </p:nvSpPr>
        <p:spPr>
          <a:xfrm>
            <a:off x="11239500" y="6410325"/>
            <a:ext cx="571500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4B6084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05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0F5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609600" y="619125"/>
            <a:ext cx="10972800" cy="7143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4500" b="1" dirty="0">
                <a:solidFill>
                  <a:srgbClr val="142B55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Ищите первоисточник</a:t>
            </a:r>
            <a:endParaRPr lang="en-US" sz="4500" dirty="0"/>
          </a:p>
        </p:txBody>
      </p:sp>
      <p:sp>
        <p:nvSpPr>
          <p:cNvPr id="4" name="Text 1"/>
          <p:cNvSpPr/>
          <p:nvPr/>
        </p:nvSpPr>
        <p:spPr>
          <a:xfrm>
            <a:off x="609600" y="2476500"/>
            <a:ext cx="9906000" cy="3571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2250" dirty="0">
                <a:solidFill>
                  <a:srgbClr val="142B55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Пересказ может потерять ограничения исследования, дату или</a:t>
            </a:r>
            <a:endParaRPr lang="en-US" sz="2250" dirty="0"/>
          </a:p>
        </p:txBody>
      </p:sp>
      <p:sp>
        <p:nvSpPr>
          <p:cNvPr id="5" name="Text 2"/>
          <p:cNvSpPr/>
          <p:nvPr/>
        </p:nvSpPr>
        <p:spPr>
          <a:xfrm>
            <a:off x="609600" y="2819400"/>
            <a:ext cx="9906000" cy="3571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2250" dirty="0">
                <a:solidFill>
                  <a:srgbClr val="142B55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важные детали. Найдите исходный документ.</a:t>
            </a:r>
            <a:endParaRPr lang="en-US" sz="2250" dirty="0"/>
          </a:p>
        </p:txBody>
      </p:sp>
      <p:sp>
        <p:nvSpPr>
          <p:cNvPr id="6" name="Shape 3"/>
          <p:cNvSpPr/>
          <p:nvPr/>
        </p:nvSpPr>
        <p:spPr>
          <a:xfrm>
            <a:off x="609600" y="2047875"/>
            <a:ext cx="1047750" cy="57150"/>
          </a:xfrm>
          <a:prstGeom prst="rect">
            <a:avLst/>
          </a:prstGeom>
          <a:solidFill>
            <a:srgbClr val="254FD5"/>
          </a:solidFill>
          <a:ln w="12700">
            <a:solidFill>
              <a:srgbClr val="254FD5">
                <a:alpha val="0"/>
              </a:srgbClr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609600" y="6410325"/>
            <a:ext cx="10096500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4B6084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Как проверять информацию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11239500" y="6410325"/>
            <a:ext cx="571500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4B6084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06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0F5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609600" y="619125"/>
            <a:ext cx="10972800" cy="7143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4500" b="1" dirty="0">
                <a:solidFill>
                  <a:srgbClr val="142B55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Числам нужен контекст</a:t>
            </a:r>
            <a:endParaRPr lang="en-US" sz="4500" dirty="0"/>
          </a:p>
        </p:txBody>
      </p:sp>
      <p:sp>
        <p:nvSpPr>
          <p:cNvPr id="4" name="Text 1"/>
          <p:cNvSpPr/>
          <p:nvPr/>
        </p:nvSpPr>
        <p:spPr>
          <a:xfrm>
            <a:off x="609600" y="2476500"/>
            <a:ext cx="9906000" cy="3571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2250" dirty="0">
                <a:solidFill>
                  <a:srgbClr val="142B55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Уточните период, размер выборки, единицы измерения и базу</a:t>
            </a:r>
            <a:endParaRPr lang="en-US" sz="2250" dirty="0"/>
          </a:p>
        </p:txBody>
      </p:sp>
      <p:sp>
        <p:nvSpPr>
          <p:cNvPr id="5" name="Text 2"/>
          <p:cNvSpPr/>
          <p:nvPr/>
        </p:nvSpPr>
        <p:spPr>
          <a:xfrm>
            <a:off x="609600" y="2819400"/>
            <a:ext cx="9906000" cy="3571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2250" dirty="0">
                <a:solidFill>
                  <a:srgbClr val="142B55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сравнения. Большое число без контекста мало что объясняет.</a:t>
            </a:r>
            <a:endParaRPr lang="en-US" sz="2250" dirty="0"/>
          </a:p>
        </p:txBody>
      </p:sp>
      <p:sp>
        <p:nvSpPr>
          <p:cNvPr id="6" name="Shape 3"/>
          <p:cNvSpPr/>
          <p:nvPr/>
        </p:nvSpPr>
        <p:spPr>
          <a:xfrm>
            <a:off x="609600" y="2047875"/>
            <a:ext cx="1047750" cy="57150"/>
          </a:xfrm>
          <a:prstGeom prst="rect">
            <a:avLst/>
          </a:prstGeom>
          <a:solidFill>
            <a:srgbClr val="254FD5"/>
          </a:solidFill>
          <a:ln w="12700">
            <a:solidFill>
              <a:srgbClr val="254FD5">
                <a:alpha val="0"/>
              </a:srgbClr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609600" y="6410325"/>
            <a:ext cx="10096500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4B6084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Как проверять информацию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11239500" y="6410325"/>
            <a:ext cx="571500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4B6084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07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0F5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609600" y="619125"/>
            <a:ext cx="10972800" cy="7143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4500" b="1" dirty="0">
                <a:solidFill>
                  <a:srgbClr val="142B55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Практика в парах</a:t>
            </a:r>
            <a:endParaRPr lang="en-US" sz="4500" dirty="0"/>
          </a:p>
        </p:txBody>
      </p:sp>
      <p:sp>
        <p:nvSpPr>
          <p:cNvPr id="4" name="Text 1"/>
          <p:cNvSpPr/>
          <p:nvPr/>
        </p:nvSpPr>
        <p:spPr>
          <a:xfrm>
            <a:off x="609600" y="2476500"/>
            <a:ext cx="9906000" cy="3571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2250" dirty="0">
                <a:solidFill>
                  <a:srgbClr val="142B55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Выберите сообщение из открытого источника. Выпишите</a:t>
            </a:r>
            <a:endParaRPr lang="en-US" sz="2250" dirty="0"/>
          </a:p>
        </p:txBody>
      </p:sp>
      <p:sp>
        <p:nvSpPr>
          <p:cNvPr id="5" name="Text 2"/>
          <p:cNvSpPr/>
          <p:nvPr/>
        </p:nvSpPr>
        <p:spPr>
          <a:xfrm>
            <a:off x="609600" y="2819400"/>
            <a:ext cx="9906000" cy="3571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2250" dirty="0">
                <a:solidFill>
                  <a:srgbClr val="142B55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проверяемое утверждение и найдите два независимых</a:t>
            </a:r>
            <a:endParaRPr lang="en-US" sz="2250" dirty="0"/>
          </a:p>
        </p:txBody>
      </p:sp>
      <p:sp>
        <p:nvSpPr>
          <p:cNvPr id="6" name="Text 3"/>
          <p:cNvSpPr/>
          <p:nvPr/>
        </p:nvSpPr>
        <p:spPr>
          <a:xfrm>
            <a:off x="609600" y="3162300"/>
            <a:ext cx="9906000" cy="3571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2250" dirty="0">
                <a:solidFill>
                  <a:srgbClr val="142B55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подтверждения.</a:t>
            </a:r>
            <a:endParaRPr lang="en-US" sz="2250" dirty="0"/>
          </a:p>
        </p:txBody>
      </p:sp>
      <p:sp>
        <p:nvSpPr>
          <p:cNvPr id="7" name="Shape 4"/>
          <p:cNvSpPr/>
          <p:nvPr/>
        </p:nvSpPr>
        <p:spPr>
          <a:xfrm>
            <a:off x="609600" y="2047875"/>
            <a:ext cx="1047750" cy="57150"/>
          </a:xfrm>
          <a:prstGeom prst="rect">
            <a:avLst/>
          </a:prstGeom>
          <a:solidFill>
            <a:srgbClr val="254FD5"/>
          </a:solidFill>
          <a:ln w="12700">
            <a:solidFill>
              <a:srgbClr val="254FD5">
                <a:alpha val="0"/>
              </a:srgbClr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609600" y="6410325"/>
            <a:ext cx="10096500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4B6084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Как проверять информацию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11239500" y="6410325"/>
            <a:ext cx="571500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4B6084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08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0F5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609600" y="619125"/>
            <a:ext cx="10972800" cy="7143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4500" b="1" dirty="0">
                <a:solidFill>
                  <a:srgbClr val="142B55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Обсудим результат</a:t>
            </a:r>
            <a:endParaRPr lang="en-US" sz="4500" dirty="0"/>
          </a:p>
        </p:txBody>
      </p:sp>
      <p:sp>
        <p:nvSpPr>
          <p:cNvPr id="4" name="Text 1"/>
          <p:cNvSpPr/>
          <p:nvPr/>
        </p:nvSpPr>
        <p:spPr>
          <a:xfrm>
            <a:off x="609600" y="2476500"/>
            <a:ext cx="9906000" cy="3571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2250" dirty="0">
                <a:solidFill>
                  <a:srgbClr val="142B55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Что удалось проверить? Где остались вопросы? Каких данных не</a:t>
            </a:r>
            <a:endParaRPr lang="en-US" sz="2250" dirty="0"/>
          </a:p>
        </p:txBody>
      </p:sp>
      <p:sp>
        <p:nvSpPr>
          <p:cNvPr id="5" name="Text 2"/>
          <p:cNvSpPr/>
          <p:nvPr/>
        </p:nvSpPr>
        <p:spPr>
          <a:xfrm>
            <a:off x="609600" y="2819400"/>
            <a:ext cx="9906000" cy="3571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2250" dirty="0">
                <a:solidFill>
                  <a:srgbClr val="142B55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хватает для уверенного вывода?</a:t>
            </a:r>
            <a:endParaRPr lang="en-US" sz="2250" dirty="0"/>
          </a:p>
        </p:txBody>
      </p:sp>
      <p:sp>
        <p:nvSpPr>
          <p:cNvPr id="6" name="Shape 3"/>
          <p:cNvSpPr/>
          <p:nvPr/>
        </p:nvSpPr>
        <p:spPr>
          <a:xfrm>
            <a:off x="609600" y="2047875"/>
            <a:ext cx="1047750" cy="57150"/>
          </a:xfrm>
          <a:prstGeom prst="rect">
            <a:avLst/>
          </a:prstGeom>
          <a:solidFill>
            <a:srgbClr val="254FD5"/>
          </a:solidFill>
          <a:ln w="12700">
            <a:solidFill>
              <a:srgbClr val="254FD5">
                <a:alpha val="0"/>
              </a:srgbClr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609600" y="6410325"/>
            <a:ext cx="10096500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4B6084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Как проверять информацию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11239500" y="6410325"/>
            <a:ext cx="571500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4B6084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09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0F5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63000" y="0"/>
            <a:ext cx="3429000" cy="6858000"/>
          </a:xfrm>
          <a:prstGeom prst="rect">
            <a:avLst/>
          </a:prstGeom>
          <a:solidFill>
            <a:srgbClr val="254FD5"/>
          </a:solidFill>
          <a:ln w="12700">
            <a:solidFill>
              <a:srgbClr val="254FD5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09600" y="1524000"/>
            <a:ext cx="7620000" cy="8572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5400" b="1" dirty="0">
                <a:solidFill>
                  <a:srgbClr val="142B55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Обсудим следующий</a:t>
            </a:r>
            <a:endParaRPr lang="en-US" sz="5400" dirty="0"/>
          </a:p>
        </p:txBody>
      </p:sp>
      <p:sp>
        <p:nvSpPr>
          <p:cNvPr id="4" name="Text 2"/>
          <p:cNvSpPr/>
          <p:nvPr/>
        </p:nvSpPr>
        <p:spPr>
          <a:xfrm>
            <a:off x="609600" y="2346960"/>
            <a:ext cx="7620000" cy="8572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5400" b="1" dirty="0">
                <a:solidFill>
                  <a:srgbClr val="142B55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шаг</a:t>
            </a:r>
            <a:endParaRPr lang="en-US" sz="5400" dirty="0"/>
          </a:p>
        </p:txBody>
      </p:sp>
      <p:sp>
        <p:nvSpPr>
          <p:cNvPr id="5" name="Text 3"/>
          <p:cNvSpPr/>
          <p:nvPr/>
        </p:nvSpPr>
        <p:spPr>
          <a:xfrm>
            <a:off x="609600" y="4476750"/>
            <a:ext cx="7524750" cy="3571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2250" dirty="0">
                <a:solidFill>
                  <a:srgbClr val="142B55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Используйте структуру как отправную точку и</a:t>
            </a:r>
            <a:endParaRPr lang="en-US" sz="2250" dirty="0"/>
          </a:p>
        </p:txBody>
      </p:sp>
      <p:sp>
        <p:nvSpPr>
          <p:cNvPr id="6" name="Text 4"/>
          <p:cNvSpPr/>
          <p:nvPr/>
        </p:nvSpPr>
        <p:spPr>
          <a:xfrm>
            <a:off x="609600" y="4819650"/>
            <a:ext cx="7524750" cy="3571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2250" dirty="0">
                <a:solidFill>
                  <a:srgbClr val="142B55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замените содержание своими материалами.</a:t>
            </a:r>
            <a:endParaRPr lang="en-US" sz="2250" dirty="0"/>
          </a:p>
        </p:txBody>
      </p:sp>
      <p:sp>
        <p:nvSpPr>
          <p:cNvPr id="7" name="Shape 5"/>
          <p:cNvSpPr/>
          <p:nvPr/>
        </p:nvSpPr>
        <p:spPr>
          <a:xfrm>
            <a:off x="9477375" y="2619375"/>
            <a:ext cx="1905000" cy="1524000"/>
          </a:xfrm>
          <a:prstGeom prst="roundRect">
            <a:avLst>
              <a:gd name="adj" fmla="val 15000"/>
            </a:avLst>
          </a:prstGeom>
          <a:solidFill>
            <a:srgbClr val="F0F5FF"/>
          </a:solidFill>
          <a:ln w="12700">
            <a:solidFill>
              <a:srgbClr val="F0F5FF">
                <a:alpha val="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9858375" y="3000375"/>
            <a:ext cx="1905000" cy="1524000"/>
          </a:xfrm>
          <a:prstGeom prst="roundRect">
            <a:avLst>
              <a:gd name="adj" fmla="val 15000"/>
            </a:avLst>
          </a:prstGeom>
          <a:solidFill>
            <a:srgbClr val="F0F5FF"/>
          </a:solidFill>
          <a:ln w="12700">
            <a:solidFill>
              <a:srgbClr val="F0F5FF">
                <a:alpha val="0"/>
              </a:srgbClr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09600" y="6410325"/>
            <a:ext cx="10096500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4B6084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Как проверять информацию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11239500" y="6410325"/>
            <a:ext cx="571500" cy="190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F0F5FF"/>
                </a:solidFill>
                <a:latin typeface="Golos Text" pitchFamily="34" charset="0"/>
                <a:ea typeface="Golos Text" pitchFamily="34" charset="-122"/>
                <a:cs typeface="Golos Text" pitchFamily="34" charset="-120"/>
              </a:rPr>
              <a:t>10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Как проверять информацию</dc:title>
  <dc:subject>Презентация</dc:subject>
  <dc:creator>Slaydera</dc:creator>
  <cp:lastModifiedBy>Slaydera</cp:lastModifiedBy>
  <cp:revision>1</cp:revision>
  <dcterms:created xsi:type="dcterms:W3CDTF">2026-09-20T17:08:49Z</dcterms:created>
  <dcterms:modified xsi:type="dcterms:W3CDTF">2026-09-20T17:08:49Z</dcterms:modified>
</cp:coreProperties>
</file>