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672be2ccd3459e" /><Relationship Type="http://schemas.openxmlformats.org/officeDocument/2006/relationships/extended-properties" Target="/docProps/app.xml" Id="R4c6a9061054a4dd2" /><Relationship Type="http://schemas.openxmlformats.org/officeDocument/2006/relationships/officeDocument" Target="/ppt/presentation.xml" Id="Re8c82a64d6f34c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aef1d3279c4166"/>
  </p:sldMasterIdLst>
  <p:notesMasterIdLst>
    <p:notesMasterId xmlns:r="http://schemas.openxmlformats.org/officeDocument/2006/relationships" r:id="Ra53a419286fb4121"/>
  </p:notesMasterIdLst>
  <p:sldIdLst>
    <p:sldId xmlns:r="http://schemas.openxmlformats.org/officeDocument/2006/relationships" id="256" r:id="R2c12fc5a67ce4fef"/>
    <p:sldId xmlns:r="http://schemas.openxmlformats.org/officeDocument/2006/relationships" id="257" r:id="R8ae8d5207e26407f"/>
    <p:sldId xmlns:r="http://schemas.openxmlformats.org/officeDocument/2006/relationships" id="258" r:id="R51858f29eb9e4854"/>
    <p:sldId xmlns:r="http://schemas.openxmlformats.org/officeDocument/2006/relationships" id="259" r:id="R49444658dc674810"/>
    <p:sldId xmlns:r="http://schemas.openxmlformats.org/officeDocument/2006/relationships" id="260" r:id="Rf1f7b0eb95f24adb"/>
    <p:sldId xmlns:r="http://schemas.openxmlformats.org/officeDocument/2006/relationships" id="261" r:id="R2c551745581c4fce"/>
    <p:sldId xmlns:r="http://schemas.openxmlformats.org/officeDocument/2006/relationships" id="262" r:id="R5fdd3d77652e4bf5"/>
    <p:sldId xmlns:r="http://schemas.openxmlformats.org/officeDocument/2006/relationships" id="263" r:id="R0380b003fa384cbf"/>
    <p:sldId xmlns:r="http://schemas.openxmlformats.org/officeDocument/2006/relationships" id="264" r:id="R7c2a758071294fcb"/>
    <p:sldId xmlns:r="http://schemas.openxmlformats.org/officeDocument/2006/relationships" id="265" r:id="R4edffcd73bc64f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2b4936950243a6" /><Relationship Type="http://schemas.openxmlformats.org/officeDocument/2006/relationships/slideMaster" Target="/ppt/slideMasters/slideMaster1.xml" Id="R25aef1d3279c4166" /><Relationship Type="http://schemas.openxmlformats.org/officeDocument/2006/relationships/notesMaster" Target="/ppt/notesMasters/notesMaster1.xml" Id="Ra53a419286fb4121" /><Relationship Type="http://schemas.openxmlformats.org/officeDocument/2006/relationships/presProps" Target="/ppt/presProps.xml" Id="R5eb5403155ba4f03" /><Relationship Type="http://schemas.openxmlformats.org/officeDocument/2006/relationships/tableStyles" Target="/ppt/tableStyles.xml" Id="R4435bdb5bbc24184" /><Relationship Type="http://schemas.openxmlformats.org/officeDocument/2006/relationships/slide" Target="/ppt/slides/slide1.xml" Id="R2c12fc5a67ce4fef" /><Relationship Type="http://schemas.openxmlformats.org/officeDocument/2006/relationships/slide" Target="/ppt/slides/slide2.xml" Id="R8ae8d5207e26407f" /><Relationship Type="http://schemas.openxmlformats.org/officeDocument/2006/relationships/slide" Target="/ppt/slides/slide3.xml" Id="R51858f29eb9e4854" /><Relationship Type="http://schemas.openxmlformats.org/officeDocument/2006/relationships/slide" Target="/ppt/slides/slide4.xml" Id="R49444658dc674810" /><Relationship Type="http://schemas.openxmlformats.org/officeDocument/2006/relationships/slide" Target="/ppt/slides/slide5.xml" Id="Rf1f7b0eb95f24adb" /><Relationship Type="http://schemas.openxmlformats.org/officeDocument/2006/relationships/slide" Target="/ppt/slides/slide6.xml" Id="R2c551745581c4fce" /><Relationship Type="http://schemas.openxmlformats.org/officeDocument/2006/relationships/slide" Target="/ppt/slides/slide7.xml" Id="R5fdd3d77652e4bf5" /><Relationship Type="http://schemas.openxmlformats.org/officeDocument/2006/relationships/slide" Target="/ppt/slides/slide8.xml" Id="R0380b003fa384cbf" /><Relationship Type="http://schemas.openxmlformats.org/officeDocument/2006/relationships/slide" Target="/ppt/slides/slide9.xml" Id="R7c2a758071294fcb" /><Relationship Type="http://schemas.openxmlformats.org/officeDocument/2006/relationships/slide" Target="/ppt/slides/slide10.xml" Id="R4edffcd73bc64f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da6a5a363874e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48497e02b04d18" /><Relationship Type="http://schemas.openxmlformats.org/officeDocument/2006/relationships/notesMaster" Target="/ppt/notesMasters/notesMaster1.xml" Id="Rc1d0f0a4a6654b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d92a1e5ba3b4492" /><Relationship Type="http://schemas.openxmlformats.org/officeDocument/2006/relationships/notesMaster" Target="/ppt/notesMasters/notesMaster1.xml" Id="Rd7d699f6dec6467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af6c494f77f4838" /><Relationship Type="http://schemas.openxmlformats.org/officeDocument/2006/relationships/notesMaster" Target="/ppt/notesMasters/notesMaster1.xml" Id="R4b8866da22644c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c8d6b6d3d546a1" /><Relationship Type="http://schemas.openxmlformats.org/officeDocument/2006/relationships/notesMaster" Target="/ppt/notesMasters/notesMaster1.xml" Id="Rf8d54a01574c4c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1a9bd5f47724fb2" /><Relationship Type="http://schemas.openxmlformats.org/officeDocument/2006/relationships/notesMaster" Target="/ppt/notesMasters/notesMaster1.xml" Id="Rd7f6739763724f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85960a9d40b4059" /><Relationship Type="http://schemas.openxmlformats.org/officeDocument/2006/relationships/notesMaster" Target="/ppt/notesMasters/notesMaster1.xml" Id="R006ec58c1fef4a5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e0cd2f2da84c19" /><Relationship Type="http://schemas.openxmlformats.org/officeDocument/2006/relationships/notesMaster" Target="/ppt/notesMasters/notesMaster1.xml" Id="R4f199fc667404ba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3d20eb680e94262" /><Relationship Type="http://schemas.openxmlformats.org/officeDocument/2006/relationships/notesMaster" Target="/ppt/notesMasters/notesMaster1.xml" Id="R1777eb9d914140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9b9ec4170241ae" /><Relationship Type="http://schemas.openxmlformats.org/officeDocument/2006/relationships/notesMaster" Target="/ppt/notesMasters/notesMaster1.xml" Id="R7345f866b2ee4c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519872e025540e0" /><Relationship Type="http://schemas.openxmlformats.org/officeDocument/2006/relationships/notesMaster" Target="/ppt/notesMasters/notesMaster1.xml" Id="Radc2a4b8736244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FY24: 1 сентября 2023 года – 31 августа 2024 года. Новая предметная композиция создана встроенным GPT Image для Slaydera. Это концептуальное изображение оригинального стула и деталей, не реальные товары IKEA. Презентация не является официальным материалом IKEA.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IKEA Sustainability Report FY24, стр. 4, 13–14</a:t>
            </a:r>
          </a:p>
          <a:p xmlns:a="http://schemas.openxmlformats.org/drawingml/2006/main">
            <a:r>
              <a:t>https://www.ikea.com/global/en/images/IKEA_Sustainability_Report_FY_24_2025_02_06_0aaa025249.pdf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Предметная композиция Slaydera</a:t>
            </a:r>
          </a:p>
          <a:p xmlns:a="http://schemas.openxmlformats.org/drawingml/2006/main">
            <a:r>
              <a:t>https://slaydera.ru/examples/assets/furniture-blue-concept.png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Продажи относятся к розничной сети IKEA. Посещения не равны количеству уникальных покупателей.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IKEA Sustainability Report FY24, стр. 4, 13–14</a:t>
            </a:r>
          </a:p>
          <a:p xmlns:a="http://schemas.openxmlformats.org/drawingml/2006/main">
            <a:r>
              <a:t>https://www.ikea.com/global/en/images/IKEA_Sustainability_Report_FY_24_2025_02_06_0aaa025249.pdf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Inter IKEA Group: Financial Summary FY24, стр. 2–5</a:t>
            </a:r>
          </a:p>
          <a:p xmlns:a="http://schemas.openxmlformats.org/drawingml/2006/main">
            <a:r>
              <a:t>https://www.inter.ikea.com/-/media/interikea/igi/financial-reports/fy24-financial-reports/inter_ikea_group_financial_summary_fy24.pdf?rev=76f8481fd2e14a63a8359eeda8eefdbd&amp;sc_lang=en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Годы заканчиваются 31 августа. Денежные продажи зависят и от цен, и от количества проданных товаров. Это не выручка Inter IKEA Group.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Inter IKEA Group: Financial Summary FY24, стр. 2–5</a:t>
            </a:r>
          </a:p>
          <a:p xmlns:a="http://schemas.openxmlformats.org/drawingml/2006/main">
            <a:r>
              <a:t>https://www.inter.ikea.com/-/media/interikea/igi/financial-reports/fy24-financial-reports/inter_ikea_group_financial_summary_fy24.pdf?rev=76f8481fd2e14a63a8359eeda8eefdbd&amp;sc_lang=en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IKEA Sustainability Report FY24, стр. 4, 13–14</a:t>
            </a:r>
          </a:p>
          <a:p xmlns:a="http://schemas.openxmlformats.org/drawingml/2006/main">
            <a:r>
              <a:t>https://www.ikea.com/global/en/images/IKEA_Sustainability_Report_FY_24_2025_02_06_0aaa025249.pdf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Показатели характеризуют разные стороны спроса. Рост трафика сам по себе не доказывает рост прибыли.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IKEA Sustainability Report FY24, стр. 4, 13–14</a:t>
            </a:r>
          </a:p>
          <a:p xmlns:a="http://schemas.openxmlformats.org/drawingml/2006/main">
            <a:r>
              <a:t>https://www.ikea.com/global/en/images/IKEA_Sustainability_Report_FY_24_2025_02_06_0aaa025249.pdf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Inter IKEA Group: Financial Summary FY24, стр. 2–5</a:t>
            </a:r>
          </a:p>
          <a:p xmlns:a="http://schemas.openxmlformats.org/drawingml/2006/main">
            <a:r>
              <a:t>https://www.inter.ikea.com/-/media/interikea/igi/financial-reports/fy24-financial-reports/inter_ikea_group_financial_summary_fy24.pdf?rev=76f8481fd2e14a63a8359eeda8eefdbd&amp;sc_lang=en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Доли глобальных розничных продаж IKEA. Итог 100% является суммой трёх категорий.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Inter IKEA Group: Financial Summary FY24, стр. 2–5</a:t>
            </a:r>
          </a:p>
          <a:p xmlns:a="http://schemas.openxmlformats.org/drawingml/2006/main">
            <a:r>
              <a:t>https://www.inter.ikea.com/-/media/interikea/igi/financial-reports/fy24-financial-reports/inter_ikea_group_financial_summary_fy24.pdf?rev=76f8481fd2e14a63a8359eeda8eefdbd&amp;sc_lang=en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Разделение охвата важно: показатели IKEA, Ingka Group и Inter IKEA Group нельзя складывать или подменять друг другом. Предметная композиция создана ИИ; реальные товары IKEA не изображены.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Ingka Group Annual Summary FY24</a:t>
            </a:r>
          </a:p>
          <a:p xmlns:a="http://schemas.openxmlformats.org/drawingml/2006/main">
            <a:r>
              <a:t>https://www.ingka.com/static/ingkagroup_annualsummary_fy24.pdf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Ingka сообщает о более чем 495 000 выкупленных предметов. Это физические товары, а не сумма продаж.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Ingka Group Report FY24, стр. 20</a:t>
            </a:r>
          </a:p>
          <a:p xmlns:a="http://schemas.openxmlformats.org/drawingml/2006/main">
            <a:r>
              <a:t>https://assets.site.ingka.com/ingka-com/reports/ingkagroup_annualsummaryandsustainabilityreport_fy24.pdf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Показатель охватывает цепочку создания стоимости IKEA. В FY24 компания исключила поездки покупателей из net-zero inventory по методике SBTi.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IKEA Sustainability Report FY24, стр. 4, 13–14</a:t>
            </a:r>
          </a:p>
          <a:p xmlns:a="http://schemas.openxmlformats.org/drawingml/2006/main">
            <a:r>
              <a:t>https://www.ikea.com/global/en/images/IKEA_Sustainability_Report_FY_24_2025_02_06_0aaa025249.pdf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Авторские выводы Slaydera по опубликованным данным, а не утверждённая стратегия IKEA.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IKEA Sustainability Report FY24, стр. 4, 13–14</a:t>
            </a:r>
          </a:p>
          <a:p xmlns:a="http://schemas.openxmlformats.org/drawingml/2006/main">
            <a:r>
              <a:t>https://www.ikea.com/global/en/images/IKEA_Sustainability_Report_FY_24_2025_02_06_0aaa025249.pdf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Ingka Group Report FY24, стр. 20</a:t>
            </a:r>
          </a:p>
          <a:p xmlns:a="http://schemas.openxmlformats.org/drawingml/2006/main">
            <a:r>
              <a:t>https://assets.site.ingka.com/ingka-com/reports/ingkagroup_annualsummaryandsustainabilityreport_fy24.pdf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Независимый разбор Slaydera. Все суммы приведены в евро, если не указано другое. IKEA не является партнёром или заказчиком этой презентации.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IKEA Sustainability Report FY24, стр. 4, 13–14</a:t>
            </a:r>
          </a:p>
          <a:p xmlns:a="http://schemas.openxmlformats.org/drawingml/2006/main">
            <a:r>
              <a:t>https://www.ikea.com/global/en/images/IKEA_Sustainability_Report_FY_24_2025_02_06_0aaa025249.pdf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Inter IKEA Group: Financial Summary FY24, стр. 2–5</a:t>
            </a:r>
          </a:p>
          <a:p xmlns:a="http://schemas.openxmlformats.org/drawingml/2006/main">
            <a:r>
              <a:t>https://www.inter.ikea.com/-/media/interikea/igi/financial-reports/fy24-financial-reports/inter_ikea_group_financial_summary_fy24.pdf?rev=76f8481fd2e14a63a8359eeda8eefdbd&amp;sc_lang=en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Ingka Group Annual Summary FY24</a:t>
            </a:r>
          </a:p>
          <a:p xmlns:a="http://schemas.openxmlformats.org/drawingml/2006/main">
            <a:r>
              <a:t>https://www.ingka.com/static/ingkagroup_annualsummary_fy24.pdf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Ingka Group Report FY24, стр. 20</a:t>
            </a:r>
          </a:p>
          <a:p xmlns:a="http://schemas.openxmlformats.org/drawingml/2006/main">
            <a:r>
              <a:t>https://assets.site.ingka.com/ingka-com/reports/ingkagroup_annualsummaryandsustainabilityreport_fy24.pdf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0a716a9e1441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15a3513479400b" /><Relationship Type="http://schemas.openxmlformats.org/officeDocument/2006/relationships/slideLayout" Target="/ppt/slideLayouts/slideLayout1.xml" Id="R0f84a7d111654f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84a7d111654f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b23ec1df7c47d5" /><Relationship Type="http://schemas.openxmlformats.org/officeDocument/2006/relationships/image" Target="/ppt/media/image.png" Id="Rc6287c062f6040c1" /><Relationship Type="http://schemas.openxmlformats.org/officeDocument/2006/relationships/notesSlide" Target="/ppt/notesSlides/notesSlide1.xml" Id="R8ebba1f8a9b7417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b2a50b659340b2" /><Relationship Type="http://schemas.openxmlformats.org/officeDocument/2006/relationships/notesSlide" Target="/ppt/notesSlides/notesSlide2.xml" Id="R3168e0a8628244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632f9389af4886" /><Relationship Type="http://schemas.openxmlformats.org/officeDocument/2006/relationships/chart" Target="/ppt/slides/charts/chart1.xml" Id="R230683c7687840b4" /><Relationship Type="http://schemas.openxmlformats.org/officeDocument/2006/relationships/notesSlide" Target="/ppt/notesSlides/notesSlide3.xml" Id="R312fc7cd7cce4e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3f3be6a1504285" /><Relationship Type="http://schemas.openxmlformats.org/officeDocument/2006/relationships/image" Target="/ppt/media/image.jpeg" Id="Rc0eaab5c0afb4b93" /><Relationship Type="http://schemas.openxmlformats.org/officeDocument/2006/relationships/notesSlide" Target="/ppt/notesSlides/notesSlide4.xml" Id="Rd20866d666a5441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8864ae31a40db" /><Relationship Type="http://schemas.openxmlformats.org/officeDocument/2006/relationships/notesSlide" Target="/ppt/notesSlides/notesSlide5.xml" Id="R2299aaafedce4b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8e2a5c7ff4be9" /><Relationship Type="http://schemas.openxmlformats.org/officeDocument/2006/relationships/image" Target="/ppt/media/image2.jpeg" Id="Rd2ab243a1ab74f5b" /><Relationship Type="http://schemas.openxmlformats.org/officeDocument/2006/relationships/notesSlide" Target="/ppt/notesSlides/notesSlide6.xml" Id="R1dbf0602830e43c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024d31d743400f" /><Relationship Type="http://schemas.openxmlformats.org/officeDocument/2006/relationships/notesSlide" Target="/ppt/notesSlides/notesSlide7.xml" Id="R2a5e45ec31cc48f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f1170e73e147ca" /><Relationship Type="http://schemas.openxmlformats.org/officeDocument/2006/relationships/notesSlide" Target="/ppt/notesSlides/notesSlide8.xml" Id="R34d9fc4c1e4b443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241133c7bf4035" /><Relationship Type="http://schemas.openxmlformats.org/officeDocument/2006/relationships/notesSlide" Target="/ppt/notesSlides/notesSlide9.xml" Id="R1bb939b3ddb9493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42d9f5b40e4ccb" /><Relationship Type="http://schemas.openxmlformats.org/officeDocument/2006/relationships/notesSlide" Target="/ppt/notesSlides/notesSlide10.xml" Id="Ra21ba311cdce4c4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Значение</c:v>
          </c:tx>
          <c:spPr>
            <a:solidFill xmlns:a="http://schemas.openxmlformats.org/drawingml/2006/main">
              <a:srgbClr val="084CAC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B0BFCC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B0BFCC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084CAC"/>
              </a:solidFill>
            </c:spPr>
          </c:dPt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163151"/>
                        </a:solidFill>
                        <a:latin typeface="Manrope"/>
                        <a:ea typeface="Manrope"/>
                        <a:cs typeface="Manrope"/>
                      </a:rPr>
                      <a:t>44,6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163151"/>
                      </a:solidFill>
                      <a:latin typeface="Manrope"/>
                      <a:ea typeface="Manrope"/>
                      <a:cs typeface="Manrope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163151"/>
                        </a:solidFill>
                        <a:latin typeface="Manrope"/>
                        <a:ea typeface="Manrope"/>
                        <a:cs typeface="Manrope"/>
                      </a:rPr>
                      <a:t>47,6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163151"/>
                      </a:solidFill>
                      <a:latin typeface="Manrope"/>
                      <a:ea typeface="Manrope"/>
                      <a:cs typeface="Manrope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163151"/>
                        </a:solidFill>
                        <a:latin typeface="Manrope"/>
                        <a:ea typeface="Manrope"/>
                        <a:cs typeface="Manrope"/>
                      </a:rPr>
                      <a:t>45,1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163151"/>
                      </a:solidFill>
                      <a:latin typeface="Manrope"/>
                      <a:ea typeface="Manrope"/>
                      <a:cs typeface="Manrope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Data'!$A$2:$A$4</c:f>
              <c:strCache>
                <c:ptCount val="3"/>
                <c:pt idx="0">
                  <c:v>FY22</c:v>
                </c:pt>
                <c:pt idx="1">
                  <c:v>FY23</c:v>
                </c:pt>
                <c:pt idx="2">
                  <c:v>FY24</c:v>
                </c:pt>
              </c:strCache>
            </c:strRef>
          </c:cat>
          <c:val>
            <c:numRef>
              <c:f>'Chart Data'!$B$2:$B$4</c:f>
              <c:numCache>
                <c:formatCode>0.0</c:formatCode>
                <c:ptCount val="3"/>
                <c:pt idx="0">
                  <c:v>44.6</c:v>
                </c:pt>
                <c:pt idx="1">
                  <c:v>47.6</c:v>
                </c:pt>
                <c:pt idx="2">
                  <c:v>45.1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025">
                  <a:solidFill>
                    <a:srgbClr val="163151"/>
                  </a:solidFill>
                  <a:latin typeface="Manrope"/>
                  <a:ea typeface="Manrope"/>
                  <a:cs typeface="Manrop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</a:p>
        </c:txPr>
        <c:crossAx val="48672768"/>
      </c:catAx>
      <c:valAx>
        <c:axId val="48672768"/>
        <c:scaling>
          <c:orientation val="minMax"/>
          <c:max val="58.072"/>
          <c:min val="0"/>
        </c:scaling>
        <c:delete val="0"/>
        <c:axPos val="l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anrope"/>
                <a:ea typeface="Manrope"/>
                <a:cs typeface="Manrope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5F1E8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5F1E8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287c062f6040c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ikea-fy24-slide-1-editorial-1-0">
            <a:extLst xmlns:a="http://schemas.openxmlformats.org/drawingml/2006/main">
              <a:ext uri="{FF2B5EF4-FFF2-40B4-BE49-F238E27FC236}">
                <a16:creationId xmlns:a16="http://schemas.microsoft.com/office/drawing/2014/main" id="{2C084590-1969-43F1-9A4E-1F8AAD20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4825"/>
            <a:ext cx="5648325" cy="1404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850" b="1">
                <a:solidFill>
                  <a:srgbClr val="084CAC"/>
                </a:solidFill>
                <a:latin typeface="Manrope"/>
                <a:ea typeface="Manrope"/>
                <a:cs typeface="Manrope"/>
              </a:defRPr>
            </a:pPr>
            <a:r>
              <a:rPr sz="8850" b="1">
                <a:solidFill>
                  <a:srgbClr val="084CAC"/>
                </a:solidFill>
                <a:latin typeface="Manrope"/>
                <a:ea typeface="Manrope"/>
                <a:cs typeface="Manrope"/>
              </a:rPr>
              <a:t>IKEA</a:t>
            </a:r>
          </a:p>
        </p:txBody>
      </p:sp>
      <p:sp>
        <p:nvSpPr>
          <p:cNvPr id="3" name="ikea-fy24-slide-1-editorial-2-0">
            <a:extLst xmlns:a="http://schemas.openxmlformats.org/drawingml/2006/main">
              <a:ext uri="{FF2B5EF4-FFF2-40B4-BE49-F238E27FC236}">
                <a16:creationId xmlns:a16="http://schemas.microsoft.com/office/drawing/2014/main" id="{7983811F-BCFE-4C1C-848F-656B58428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28875"/>
            <a:ext cx="5981700" cy="726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4575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Доступность</a:t>
            </a:r>
          </a:p>
        </p:txBody>
      </p:sp>
      <p:sp>
        <p:nvSpPr>
          <p:cNvPr id="4" name="ikea-fy24-slide-1-editorial-2-1">
            <a:extLst xmlns:a="http://schemas.openxmlformats.org/drawingml/2006/main">
              <a:ext uri="{FF2B5EF4-FFF2-40B4-BE49-F238E27FC236}">
                <a16:creationId xmlns:a16="http://schemas.microsoft.com/office/drawing/2014/main" id="{79FCC795-C8B1-49BB-B978-7D8062DD4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26105"/>
            <a:ext cx="5981700" cy="726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4575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как стратегия</a:t>
            </a:r>
          </a:p>
        </p:txBody>
      </p:sp>
      <p:sp>
        <p:nvSpPr>
          <p:cNvPr id="5" name="ikea-fy24-slide-1-editorial-3-0">
            <a:extLst xmlns:a="http://schemas.openxmlformats.org/drawingml/2006/main">
              <a:ext uri="{FF2B5EF4-FFF2-40B4-BE49-F238E27FC236}">
                <a16:creationId xmlns:a16="http://schemas.microsoft.com/office/drawing/2014/main" id="{196F66DF-AB2E-40BB-9C95-021D31234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4819650"/>
            <a:ext cx="3848100" cy="6072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825" b="1">
                <a:solidFill>
                  <a:srgbClr val="084CAC"/>
                </a:solidFill>
                <a:latin typeface="Manrope"/>
                <a:ea typeface="Manrope"/>
                <a:cs typeface="Manrope"/>
              </a:defRPr>
            </a:pPr>
            <a:r>
              <a:rPr sz="3825" b="1">
                <a:solidFill>
                  <a:srgbClr val="084CAC"/>
                </a:solidFill>
                <a:latin typeface="Manrope"/>
                <a:ea typeface="Manrope"/>
                <a:cs typeface="Manrope"/>
              </a:rPr>
              <a:t>FY24</a:t>
            </a:r>
          </a:p>
        </p:txBody>
      </p:sp>
      <p:sp>
        <p:nvSpPr>
          <p:cNvPr id="6" name="ikea-fy24-slide-1-editorial-4-0">
            <a:extLst xmlns:a="http://schemas.openxmlformats.org/drawingml/2006/main">
              <a:ext uri="{FF2B5EF4-FFF2-40B4-BE49-F238E27FC236}">
                <a16:creationId xmlns:a16="http://schemas.microsoft.com/office/drawing/2014/main" id="{CA03570A-6431-401B-A1B3-38BEDDE57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753100"/>
            <a:ext cx="5019675" cy="297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Независимый разбор</a:t>
            </a:r>
          </a:p>
        </p:txBody>
      </p:sp>
      <p:sp>
        <p:nvSpPr>
          <p:cNvPr id="7" name="ikea-fy24-slide-1-editorial-5-0">
            <a:extLst xmlns:a="http://schemas.openxmlformats.org/drawingml/2006/main">
              <a:ext uri="{FF2B5EF4-FFF2-40B4-BE49-F238E27FC236}">
                <a16:creationId xmlns:a16="http://schemas.microsoft.com/office/drawing/2014/main" id="{7E67A38F-AA98-45BF-8AF0-64FD5A3B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IKEA FY24 · Независимый разбор</a:t>
            </a:r>
          </a:p>
        </p:txBody>
      </p:sp>
      <p:sp>
        <p:nvSpPr>
          <p:cNvPr id="8" name="ikea-fy24-slide-1-editorial-6-0">
            <a:extLst xmlns:a="http://schemas.openxmlformats.org/drawingml/2006/main">
              <a:ext uri="{FF2B5EF4-FFF2-40B4-BE49-F238E27FC236}">
                <a16:creationId xmlns:a16="http://schemas.microsoft.com/office/drawing/2014/main" id="{16998761-2071-4E59-9CE2-35DD045D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9958593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4CA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ikea-fy24-slide-2-editorial-0-0">
            <a:extLst xmlns:a="http://schemas.openxmlformats.org/drawingml/2006/main">
              <a:ext uri="{FF2B5EF4-FFF2-40B4-BE49-F238E27FC236}">
                <a16:creationId xmlns:a16="http://schemas.microsoft.com/office/drawing/2014/main" id="{052269E7-142C-449C-874E-88F238EF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125200" cy="702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425" b="1">
                <a:solidFill>
                  <a:srgbClr val="FFFFFF"/>
                </a:solidFill>
                <a:latin typeface="PT Serif"/>
                <a:ea typeface="PT Serif"/>
                <a:cs typeface="PT Serif"/>
              </a:defRPr>
            </a:pPr>
            <a:r>
              <a:rPr sz="4425" b="1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Розничные продажи</a:t>
            </a:r>
          </a:p>
        </p:txBody>
      </p:sp>
      <p:sp>
        <p:nvSpPr>
          <p:cNvPr id="2" name="ikea-fy24-slide-2-editorial-1-0">
            <a:extLst xmlns:a="http://schemas.openxmlformats.org/drawingml/2006/main">
              <a:ext uri="{FF2B5EF4-FFF2-40B4-BE49-F238E27FC236}">
                <a16:creationId xmlns:a16="http://schemas.microsoft.com/office/drawing/2014/main" id="{A2B53F12-B41E-4BF9-B93E-BE95802A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1590675"/>
            <a:ext cx="7524750" cy="2166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45,1</a:t>
            </a:r>
          </a:p>
        </p:txBody>
      </p:sp>
      <p:sp>
        <p:nvSpPr>
          <p:cNvPr id="3" name="ikea-fy24-slide-2-editorial-2-0">
            <a:extLst xmlns:a="http://schemas.openxmlformats.org/drawingml/2006/main">
              <a:ext uri="{FF2B5EF4-FFF2-40B4-BE49-F238E27FC236}">
                <a16:creationId xmlns:a16="http://schemas.microsoft.com/office/drawing/2014/main" id="{72632AD2-5E4A-4F05-B112-28D737F24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876550"/>
            <a:ext cx="3943350" cy="5357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млрд евро</a:t>
            </a:r>
          </a:p>
        </p:txBody>
      </p:sp>
      <p:sp>
        <p:nvSpPr>
          <p:cNvPr id="4" name="ikea-fy24-slide-2-editorial-3">
            <a:extLst xmlns:a="http://schemas.openxmlformats.org/drawingml/2006/main">
              <a:ext uri="{FF2B5EF4-FFF2-40B4-BE49-F238E27FC236}">
                <a16:creationId xmlns:a16="http://schemas.microsoft.com/office/drawing/2014/main" id="{41DC9779-4006-408E-B56A-429857FAC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71975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2F6"/>
          </a:solidFill>
          <a:ln xmlns:a="http://schemas.openxmlformats.org/drawingml/2006/main" w="0">
            <a:noFill/>
          </a:ln>
        </p:spPr>
      </p:sp>
      <p:sp>
        <p:nvSpPr>
          <p:cNvPr id="5" name="ikea-fy24-slide-2-editorial-4-0">
            <a:extLst xmlns:a="http://schemas.openxmlformats.org/drawingml/2006/main">
              <a:ext uri="{FF2B5EF4-FFF2-40B4-BE49-F238E27FC236}">
                <a16:creationId xmlns:a16="http://schemas.microsoft.com/office/drawing/2014/main" id="{99BE34DD-0698-4BA4-B831-4E2351BB3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00600"/>
            <a:ext cx="6905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5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899 млн</a:t>
            </a:r>
          </a:p>
        </p:txBody>
      </p:sp>
      <p:sp>
        <p:nvSpPr>
          <p:cNvPr id="6" name="ikea-fy24-slide-2-editorial-5-0">
            <a:extLst xmlns:a="http://schemas.openxmlformats.org/drawingml/2006/main">
              <a:ext uri="{FF2B5EF4-FFF2-40B4-BE49-F238E27FC236}">
                <a16:creationId xmlns:a16="http://schemas.microsoft.com/office/drawing/2014/main" id="{23689622-665C-41B1-81E8-31E65E6E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19775"/>
            <a:ext cx="6943725" cy="297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Посещений магазинов</a:t>
            </a:r>
          </a:p>
        </p:txBody>
      </p:sp>
      <p:sp>
        <p:nvSpPr>
          <p:cNvPr id="7" name="ikea-fy24-slide-2-editorial-6-0">
            <a:extLst xmlns:a="http://schemas.openxmlformats.org/drawingml/2006/main">
              <a:ext uri="{FF2B5EF4-FFF2-40B4-BE49-F238E27FC236}">
                <a16:creationId xmlns:a16="http://schemas.microsoft.com/office/drawing/2014/main" id="{A7CA9CDC-0FD1-437A-85A3-212913C9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800600"/>
            <a:ext cx="30099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5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63</a:t>
            </a:r>
          </a:p>
        </p:txBody>
      </p:sp>
      <p:sp>
        <p:nvSpPr>
          <p:cNvPr id="8" name="ikea-fy24-slide-2-editorial-7-0">
            <a:extLst xmlns:a="http://schemas.openxmlformats.org/drawingml/2006/main">
              <a:ext uri="{FF2B5EF4-FFF2-40B4-BE49-F238E27FC236}">
                <a16:creationId xmlns:a16="http://schemas.microsoft.com/office/drawing/2014/main" id="{1D05FE58-AB9D-4870-BFD3-BC10BF55A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819775"/>
            <a:ext cx="2981325" cy="297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Рынка</a:t>
            </a:r>
          </a:p>
        </p:txBody>
      </p:sp>
      <p:sp>
        <p:nvSpPr>
          <p:cNvPr id="9" name="ikea-fy24-slide-2-editorial-8-0">
            <a:extLst xmlns:a="http://schemas.openxmlformats.org/drawingml/2006/main">
              <a:ext uri="{FF2B5EF4-FFF2-40B4-BE49-F238E27FC236}">
                <a16:creationId xmlns:a16="http://schemas.microsoft.com/office/drawing/2014/main" id="{54EE6CC6-1639-433D-AA73-37742CE69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IKEA FY24 · Независимый разбор</a:t>
            </a:r>
          </a:p>
        </p:txBody>
      </p:sp>
      <p:sp>
        <p:nvSpPr>
          <p:cNvPr id="10" name="ikea-fy24-slide-2-editorial-9-0">
            <a:extLst xmlns:a="http://schemas.openxmlformats.org/drawingml/2006/main">
              <a:ext uri="{FF2B5EF4-FFF2-40B4-BE49-F238E27FC236}">
                <a16:creationId xmlns:a16="http://schemas.microsoft.com/office/drawing/2014/main" id="{811107C2-4DE0-4765-A593-30BD7D5A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6472369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ikea-fy24-slide-3-editorial-0-0">
            <a:extLst xmlns:a="http://schemas.openxmlformats.org/drawingml/2006/main">
              <a:ext uri="{FF2B5EF4-FFF2-40B4-BE49-F238E27FC236}">
                <a16:creationId xmlns:a16="http://schemas.microsoft.com/office/drawing/2014/main" id="{34573A20-3D6B-4191-AD70-B31708E11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8625"/>
            <a:ext cx="11125200" cy="7858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4950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Цена доступности</a:t>
            </a:r>
          </a:p>
        </p:txBody>
      </p:sp>
      <p:graphicFrame>
        <p:nvGraphicFramePr>
          <p:cNvPr id="12" name="Chart"/>
          <p:cNvGraphicFramePr/>
          <p:nvPr/>
        </p:nvGraphicFramePr>
        <p:xfrm>
          <a:off xmlns:a="http://schemas.openxmlformats.org/drawingml/2006/main" x="466725" y="2466975"/>
          <a:ext xmlns:a="http://schemas.openxmlformats.org/drawingml/2006/main" cx="7248525" cy="29241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30683c7687840b4"/>
          </a:graphicData>
        </a:graphic>
      </p:graphicFrame>
      <p:sp>
        <p:nvSpPr>
          <p:cNvPr id="3" name="ikea-fy24-slide-3-editorial-2-0">
            <a:extLst xmlns:a="http://schemas.openxmlformats.org/drawingml/2006/main">
              <a:ext uri="{FF2B5EF4-FFF2-40B4-BE49-F238E27FC236}">
                <a16:creationId xmlns:a16="http://schemas.microsoft.com/office/drawing/2014/main" id="{F2063947-247A-4A33-9A91-D1C8F6B5E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57425"/>
            <a:ext cx="3362325" cy="928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850" b="1">
                <a:solidFill>
                  <a:srgbClr val="084CAC"/>
                </a:solidFill>
                <a:latin typeface="Manrope"/>
                <a:ea typeface="Manrope"/>
                <a:cs typeface="Manrope"/>
              </a:defRPr>
            </a:pPr>
            <a:r>
              <a:rPr sz="5850" b="1">
                <a:solidFill>
                  <a:srgbClr val="084CAC"/>
                </a:solidFill>
                <a:latin typeface="Manrope"/>
                <a:ea typeface="Manrope"/>
                <a:cs typeface="Manrope"/>
              </a:rPr>
              <a:t>−5,3%</a:t>
            </a:r>
          </a:p>
        </p:txBody>
      </p:sp>
      <p:sp>
        <p:nvSpPr>
          <p:cNvPr id="4" name="ikea-fy24-slide-3-editorial-3-0">
            <a:extLst xmlns:a="http://schemas.openxmlformats.org/drawingml/2006/main">
              <a:ext uri="{FF2B5EF4-FFF2-40B4-BE49-F238E27FC236}">
                <a16:creationId xmlns:a16="http://schemas.microsoft.com/office/drawing/2014/main" id="{04B02AEB-EF12-4B0E-A074-FC115E3A3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590925"/>
            <a:ext cx="323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Продажи FY24</a:t>
            </a:r>
          </a:p>
        </p:txBody>
      </p:sp>
      <p:sp>
        <p:nvSpPr>
          <p:cNvPr id="5" name="ikea-fy24-slide-3-editorial-3-1">
            <a:extLst xmlns:a="http://schemas.openxmlformats.org/drawingml/2006/main">
              <a:ext uri="{FF2B5EF4-FFF2-40B4-BE49-F238E27FC236}">
                <a16:creationId xmlns:a16="http://schemas.microsoft.com/office/drawing/2014/main" id="{8B100851-8106-43AD-A2D7-8C55F4C12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910965"/>
            <a:ext cx="323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к предыдущему году</a:t>
            </a:r>
          </a:p>
        </p:txBody>
      </p:sp>
      <p:sp>
        <p:nvSpPr>
          <p:cNvPr id="6" name="ikea-fy24-slide-3-editorial-4-0">
            <a:extLst xmlns:a="http://schemas.openxmlformats.org/drawingml/2006/main">
              <a:ext uri="{FF2B5EF4-FFF2-40B4-BE49-F238E27FC236}">
                <a16:creationId xmlns:a16="http://schemas.microsoft.com/office/drawing/2014/main" id="{DE715B03-2122-4DA4-A50E-0E149A6A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867275"/>
            <a:ext cx="3257550" cy="309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9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Снижение цен влияет</a:t>
            </a:r>
          </a:p>
        </p:txBody>
      </p:sp>
      <p:sp>
        <p:nvSpPr>
          <p:cNvPr id="7" name="ikea-fy24-slide-3-editorial-4-1">
            <a:extLst xmlns:a="http://schemas.openxmlformats.org/drawingml/2006/main">
              <a:ext uri="{FF2B5EF4-FFF2-40B4-BE49-F238E27FC236}">
                <a16:creationId xmlns:a16="http://schemas.microsoft.com/office/drawing/2014/main" id="{175E887F-E511-4E4C-AF16-CEAC17A59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5164455"/>
            <a:ext cx="3257550" cy="309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9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на денежные продажи.</a:t>
            </a:r>
          </a:p>
        </p:txBody>
      </p:sp>
      <p:sp>
        <p:nvSpPr>
          <p:cNvPr id="8" name="ikea-fy24-slide-3-editorial-5-0">
            <a:extLst xmlns:a="http://schemas.openxmlformats.org/drawingml/2006/main">
              <a:ext uri="{FF2B5EF4-FFF2-40B4-BE49-F238E27FC236}">
                <a16:creationId xmlns:a16="http://schemas.microsoft.com/office/drawing/2014/main" id="{D9C1AA61-86B0-4A7A-89AA-61D7210B5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112520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Млрд евро. Годы заканчиваются 31 августа. Глобальные розничные продажи IKEA.</a:t>
            </a:r>
          </a:p>
        </p:txBody>
      </p:sp>
      <p:sp>
        <p:nvSpPr>
          <p:cNvPr id="9" name="ikea-fy24-slide-3-editorial-6-0">
            <a:extLst xmlns:a="http://schemas.openxmlformats.org/drawingml/2006/main">
              <a:ext uri="{FF2B5EF4-FFF2-40B4-BE49-F238E27FC236}">
                <a16:creationId xmlns:a16="http://schemas.microsoft.com/office/drawing/2014/main" id="{09444F34-CBF9-4A7A-A6E6-FD2B001D6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IKEA FY24 · Независимый разбор</a:t>
            </a:r>
          </a:p>
        </p:txBody>
      </p:sp>
      <p:sp>
        <p:nvSpPr>
          <p:cNvPr id="10" name="ikea-fy24-slide-3-editorial-7-0">
            <a:extLst xmlns:a="http://schemas.openxmlformats.org/drawingml/2006/main">
              <a:ext uri="{FF2B5EF4-FFF2-40B4-BE49-F238E27FC236}">
                <a16:creationId xmlns:a16="http://schemas.microsoft.com/office/drawing/2014/main" id="{033E6EC5-F88E-4EE9-A5D2-8EE3A266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0626581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eaab5c0afb4b9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ikea-fy24-slide-4-editorial-1">
            <a:extLst xmlns:a="http://schemas.openxmlformats.org/drawingml/2006/main">
              <a:ext uri="{FF2B5EF4-FFF2-40B4-BE49-F238E27FC236}">
                <a16:creationId xmlns:a16="http://schemas.microsoft.com/office/drawing/2014/main" id="{27302D60-3AB3-42AA-99D5-9F5012648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295275"/>
            <a:ext cx="5391150" cy="6105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1E8"/>
          </a:solidFill>
          <a:ln xmlns:a="http://schemas.openxmlformats.org/drawingml/2006/main" w="0">
            <a:noFill/>
          </a:ln>
        </p:spPr>
      </p:sp>
      <p:sp>
        <p:nvSpPr>
          <p:cNvPr id="3" name="ikea-fy24-slide-4-editorial-2-0">
            <a:extLst xmlns:a="http://schemas.openxmlformats.org/drawingml/2006/main">
              <a:ext uri="{FF2B5EF4-FFF2-40B4-BE49-F238E27FC236}">
                <a16:creationId xmlns:a16="http://schemas.microsoft.com/office/drawing/2014/main" id="{B4B0D564-7D99-4B28-BD26-B74BCEB79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533400"/>
            <a:ext cx="48482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3600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Посещений</a:t>
            </a:r>
          </a:p>
        </p:txBody>
      </p:sp>
      <p:sp>
        <p:nvSpPr>
          <p:cNvPr id="4" name="ikea-fy24-slide-4-editorial-2-1">
            <a:extLst xmlns:a="http://schemas.openxmlformats.org/drawingml/2006/main">
              <a:ext uri="{FF2B5EF4-FFF2-40B4-BE49-F238E27FC236}">
                <a16:creationId xmlns:a16="http://schemas.microsoft.com/office/drawing/2014/main" id="{E17422B8-59C0-4CE6-A5D5-A8F49F25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1082040"/>
            <a:ext cx="48482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3600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стало больше</a:t>
            </a:r>
          </a:p>
        </p:txBody>
      </p:sp>
      <p:sp>
        <p:nvSpPr>
          <p:cNvPr id="5" name="ikea-fy24-slide-4-editorial-3-0">
            <a:extLst xmlns:a="http://schemas.openxmlformats.org/drawingml/2006/main">
              <a:ext uri="{FF2B5EF4-FFF2-40B4-BE49-F238E27FC236}">
                <a16:creationId xmlns:a16="http://schemas.microsoft.com/office/drawing/2014/main" id="{F3807BDE-6570-49E0-A98D-F3F5129FF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00275"/>
            <a:ext cx="49720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200" b="1">
                <a:solidFill>
                  <a:srgbClr val="084CAC"/>
                </a:solidFill>
                <a:latin typeface="Manrope"/>
                <a:ea typeface="Manrope"/>
                <a:cs typeface="Manrope"/>
              </a:defRPr>
            </a:pPr>
            <a:r>
              <a:rPr sz="10200" b="1">
                <a:solidFill>
                  <a:srgbClr val="084CAC"/>
                </a:solidFill>
                <a:latin typeface="Manrope"/>
                <a:ea typeface="Manrope"/>
                <a:cs typeface="Manrope"/>
              </a:rPr>
              <a:t>4,6</a:t>
            </a:r>
          </a:p>
        </p:txBody>
      </p:sp>
      <p:sp>
        <p:nvSpPr>
          <p:cNvPr id="6" name="ikea-fy24-slide-4-editorial-4-0">
            <a:extLst xmlns:a="http://schemas.openxmlformats.org/drawingml/2006/main">
              <a:ext uri="{FF2B5EF4-FFF2-40B4-BE49-F238E27FC236}">
                <a16:creationId xmlns:a16="http://schemas.microsoft.com/office/drawing/2014/main" id="{E0B98A0D-C8A1-4208-AD9B-B52AFF932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819525"/>
            <a:ext cx="4667250" cy="8453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325" b="1">
                <a:solidFill>
                  <a:srgbClr val="084CAC"/>
                </a:solidFill>
                <a:latin typeface="Manrope"/>
                <a:ea typeface="Manrope"/>
                <a:cs typeface="Manrope"/>
              </a:defRPr>
            </a:pPr>
            <a:r>
              <a:rPr sz="5325" b="1">
                <a:solidFill>
                  <a:srgbClr val="084CAC"/>
                </a:solidFill>
                <a:latin typeface="Manrope"/>
                <a:ea typeface="Manrope"/>
                <a:cs typeface="Manrope"/>
              </a:rPr>
              <a:t>млрд</a:t>
            </a:r>
          </a:p>
        </p:txBody>
      </p:sp>
      <p:sp>
        <p:nvSpPr>
          <p:cNvPr id="7" name="ikea-fy24-slide-4-editorial-5-0">
            <a:extLst xmlns:a="http://schemas.openxmlformats.org/drawingml/2006/main">
              <a:ext uri="{FF2B5EF4-FFF2-40B4-BE49-F238E27FC236}">
                <a16:creationId xmlns:a16="http://schemas.microsoft.com/office/drawing/2014/main" id="{F0F1A017-B8AD-4420-98B4-9A0B6167A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43475"/>
            <a:ext cx="4667250" cy="309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9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Посещений сайтов за FY24</a:t>
            </a:r>
          </a:p>
        </p:txBody>
      </p:sp>
      <p:sp>
        <p:nvSpPr>
          <p:cNvPr id="8" name="ikea-fy24-slide-4-editorial-6-0">
            <a:extLst xmlns:a="http://schemas.openxmlformats.org/drawingml/2006/main">
              <a:ext uri="{FF2B5EF4-FFF2-40B4-BE49-F238E27FC236}">
                <a16:creationId xmlns:a16="http://schemas.microsoft.com/office/drawing/2014/main" id="{66F9182B-7686-41E6-BD97-CE95DBC7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34050"/>
            <a:ext cx="4667250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475" b="1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+21% за год</a:t>
            </a:r>
          </a:p>
        </p:txBody>
      </p:sp>
      <p:sp>
        <p:nvSpPr>
          <p:cNvPr id="9" name="ikea-fy24-slide-4-editorial-7-0">
            <a:extLst xmlns:a="http://schemas.openxmlformats.org/drawingml/2006/main">
              <a:ext uri="{FF2B5EF4-FFF2-40B4-BE49-F238E27FC236}">
                <a16:creationId xmlns:a16="http://schemas.microsoft.com/office/drawing/2014/main" id="{CB8A42E3-A3F8-43BC-96AB-BB4958ED6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IKEA FY24 · Независимый разбор</a:t>
            </a:r>
          </a:p>
        </p:txBody>
      </p:sp>
      <p:sp>
        <p:nvSpPr>
          <p:cNvPr id="10" name="ikea-fy24-slide-4-editorial-8-0">
            <a:extLst xmlns:a="http://schemas.openxmlformats.org/drawingml/2006/main">
              <a:ext uri="{FF2B5EF4-FFF2-40B4-BE49-F238E27FC236}">
                <a16:creationId xmlns:a16="http://schemas.microsoft.com/office/drawing/2014/main" id="{9CDBBF17-DCF1-42CD-BD93-CE1C7161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20907122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ikea-fy24-slide-5-editorial-0-0">
            <a:extLst xmlns:a="http://schemas.openxmlformats.org/drawingml/2006/main">
              <a:ext uri="{FF2B5EF4-FFF2-40B4-BE49-F238E27FC236}">
                <a16:creationId xmlns:a16="http://schemas.microsoft.com/office/drawing/2014/main" id="{BE74093A-A9D4-4450-98CD-20A35B1B6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"/>
            <a:ext cx="4429125" cy="631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75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3975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Магазины</a:t>
            </a:r>
          </a:p>
        </p:txBody>
      </p:sp>
      <p:sp>
        <p:nvSpPr>
          <p:cNvPr id="2" name="ikea-fy24-slide-5-editorial-0-1">
            <a:extLst xmlns:a="http://schemas.openxmlformats.org/drawingml/2006/main">
              <a:ext uri="{FF2B5EF4-FFF2-40B4-BE49-F238E27FC236}">
                <a16:creationId xmlns:a16="http://schemas.microsoft.com/office/drawing/2014/main" id="{1AD83F0E-5164-4C30-A17E-8D85CA9D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72515"/>
            <a:ext cx="4429125" cy="631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75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3975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остаются</a:t>
            </a:r>
          </a:p>
        </p:txBody>
      </p:sp>
      <p:sp>
        <p:nvSpPr>
          <p:cNvPr id="3" name="ikea-fy24-slide-5-editorial-0-2">
            <a:extLst xmlns:a="http://schemas.openxmlformats.org/drawingml/2006/main">
              <a:ext uri="{FF2B5EF4-FFF2-40B4-BE49-F238E27FC236}">
                <a16:creationId xmlns:a16="http://schemas.microsoft.com/office/drawing/2014/main" id="{50B49602-BF0E-42F8-92FC-4FF074E8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8305"/>
            <a:ext cx="4429125" cy="631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75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3975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основой</a:t>
            </a:r>
          </a:p>
        </p:txBody>
      </p:sp>
      <p:sp>
        <p:nvSpPr>
          <p:cNvPr id="4" name="ikea-fy24-slide-5-editorial-1-0">
            <a:extLst xmlns:a="http://schemas.openxmlformats.org/drawingml/2006/main">
              <a:ext uri="{FF2B5EF4-FFF2-40B4-BE49-F238E27FC236}">
                <a16:creationId xmlns:a16="http://schemas.microsoft.com/office/drawing/2014/main" id="{9F53E456-A745-4C97-BBA2-6291C17C2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3190875"/>
            <a:ext cx="4572000" cy="1404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850" b="1">
                <a:solidFill>
                  <a:srgbClr val="084CAC"/>
                </a:solidFill>
                <a:latin typeface="Manrope"/>
                <a:ea typeface="Manrope"/>
                <a:cs typeface="Manrope"/>
              </a:defRPr>
            </a:pPr>
            <a:r>
              <a:rPr sz="8850" b="1">
                <a:solidFill>
                  <a:srgbClr val="084CAC"/>
                </a:solidFill>
                <a:latin typeface="Manrope"/>
                <a:ea typeface="Manrope"/>
                <a:cs typeface="Manrope"/>
              </a:rPr>
              <a:t>71%</a:t>
            </a:r>
          </a:p>
        </p:txBody>
      </p:sp>
      <p:sp>
        <p:nvSpPr>
          <p:cNvPr id="5" name="ikea-fy24-slide-5-editorial-2-0">
            <a:extLst xmlns:a="http://schemas.openxmlformats.org/drawingml/2006/main">
              <a:ext uri="{FF2B5EF4-FFF2-40B4-BE49-F238E27FC236}">
                <a16:creationId xmlns:a16="http://schemas.microsoft.com/office/drawing/2014/main" id="{C1D5D67C-F3D1-476A-B9EF-434A57D86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67300"/>
            <a:ext cx="4429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Продаж приходится</a:t>
            </a:r>
          </a:p>
        </p:txBody>
      </p:sp>
      <p:sp>
        <p:nvSpPr>
          <p:cNvPr id="6" name="ikea-fy24-slide-5-editorial-2-1">
            <a:extLst xmlns:a="http://schemas.openxmlformats.org/drawingml/2006/main">
              <a:ext uri="{FF2B5EF4-FFF2-40B4-BE49-F238E27FC236}">
                <a16:creationId xmlns:a16="http://schemas.microsoft.com/office/drawing/2014/main" id="{85346269-BF9E-42FE-BCBE-CCBC644EC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387340"/>
            <a:ext cx="4429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на магазины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5305425" y="1504950"/>
          <a:ext xmlns:a="http://schemas.openxmlformats.org/drawingml/2006/main" cx="6343650" cy="37528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71825"/>
                <a:gridCol w="3171825"/>
              </a:tblGrid>
              <a:tr h="75057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Manrope"/>
                          <a:ea typeface="Manrope"/>
                          <a:cs typeface="Manrope"/>
                        </a:rPr>
                        <a:t>Канал</a:t>
                      </a:r>
                    </a:p>
                  </a:txBody>
                  <a:tcPr marL="171450" marR="171450" marT="114300" marB="114300" anchor="ctr">
                    <a:solidFill>
                      <a:srgbClr val="084CA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Manrope"/>
                          <a:ea typeface="Manrope"/>
                          <a:cs typeface="Manrope"/>
                        </a:rPr>
                        <a:t>Доля продаж</a:t>
                      </a:r>
                    </a:p>
                  </a:txBody>
                  <a:tcPr marL="171450" marR="171450" marT="114300" marB="114300" anchor="ctr">
                    <a:solidFill>
                      <a:srgbClr val="084CAC"/>
                    </a:solidFill>
                  </a:tcPr>
                </a:tc>
              </a:tr>
              <a:tr h="75057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151"/>
                          </a:solidFill>
                          <a:latin typeface="Manrope"/>
                          <a:ea typeface="Manrope"/>
                          <a:cs typeface="Manrope"/>
                        </a:rPr>
                        <a:t>Товары в магазинах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151"/>
                          </a:solidFill>
                          <a:latin typeface="Manrope"/>
                          <a:ea typeface="Manrope"/>
                          <a:cs typeface="Manrope"/>
                        </a:rPr>
                        <a:t>71%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  <a:tr h="75057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151"/>
                          </a:solidFill>
                          <a:latin typeface="Manrope"/>
                          <a:ea typeface="Manrope"/>
                          <a:cs typeface="Manrope"/>
                        </a:rPr>
                        <a:t>Товары онлайн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151"/>
                          </a:solidFill>
                          <a:latin typeface="Manrope"/>
                          <a:ea typeface="Manrope"/>
                          <a:cs typeface="Manrope"/>
                        </a:rPr>
                        <a:t>26%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  <a:tr h="75057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151"/>
                          </a:solidFill>
                          <a:latin typeface="Manrope"/>
                          <a:ea typeface="Manrope"/>
                          <a:cs typeface="Manrope"/>
                        </a:rPr>
                        <a:t>Услуги клиентам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151"/>
                          </a:solidFill>
                          <a:latin typeface="Manrope"/>
                          <a:ea typeface="Manrope"/>
                          <a:cs typeface="Manrope"/>
                        </a:rPr>
                        <a:t>3%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  <a:tr h="75057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151"/>
                          </a:solidFill>
                          <a:latin typeface="Manrope"/>
                          <a:ea typeface="Manrope"/>
                          <a:cs typeface="Manrope"/>
                        </a:rPr>
                        <a:t>Всего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151"/>
                          </a:solidFill>
                          <a:latin typeface="Manrope"/>
                          <a:ea typeface="Manrope"/>
                          <a:cs typeface="Manrope"/>
                        </a:rPr>
                        <a:t>100%</a:t>
                      </a: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ikea-fy24-slide-5-editorial-4">
            <a:extLst xmlns:a="http://schemas.openxmlformats.org/drawingml/2006/main">
              <a:ext uri="{FF2B5EF4-FFF2-40B4-BE49-F238E27FC236}">
                <a16:creationId xmlns:a16="http://schemas.microsoft.com/office/drawing/2014/main" id="{ACB4D350-0805-4669-B532-8C934BCB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2255520"/>
            <a:ext cx="6343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C4D4"/>
          </a:solidFill>
          <a:ln xmlns:a="http://schemas.openxmlformats.org/drawingml/2006/main" w="0">
            <a:noFill/>
          </a:ln>
        </p:spPr>
      </p:sp>
      <p:sp>
        <p:nvSpPr>
          <p:cNvPr id="9" name="ikea-fy24-slide-5-editorial-5">
            <a:extLst xmlns:a="http://schemas.openxmlformats.org/drawingml/2006/main">
              <a:ext uri="{FF2B5EF4-FFF2-40B4-BE49-F238E27FC236}">
                <a16:creationId xmlns:a16="http://schemas.microsoft.com/office/drawing/2014/main" id="{C83E882B-FC81-407B-A991-AE152E3AC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3006090"/>
            <a:ext cx="6343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C4D4"/>
          </a:solidFill>
          <a:ln xmlns:a="http://schemas.openxmlformats.org/drawingml/2006/main" w="0">
            <a:noFill/>
          </a:ln>
        </p:spPr>
      </p:sp>
      <p:sp>
        <p:nvSpPr>
          <p:cNvPr id="10" name="ikea-fy24-slide-5-editorial-6">
            <a:extLst xmlns:a="http://schemas.openxmlformats.org/drawingml/2006/main">
              <a:ext uri="{FF2B5EF4-FFF2-40B4-BE49-F238E27FC236}">
                <a16:creationId xmlns:a16="http://schemas.microsoft.com/office/drawing/2014/main" id="{3AE8085F-7D94-41EE-9FCE-78E28B9B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3756660"/>
            <a:ext cx="6343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C4D4"/>
          </a:solidFill>
          <a:ln xmlns:a="http://schemas.openxmlformats.org/drawingml/2006/main" w="0">
            <a:noFill/>
          </a:ln>
        </p:spPr>
      </p:sp>
      <p:sp>
        <p:nvSpPr>
          <p:cNvPr id="11" name="ikea-fy24-slide-5-editorial-7">
            <a:extLst xmlns:a="http://schemas.openxmlformats.org/drawingml/2006/main">
              <a:ext uri="{FF2B5EF4-FFF2-40B4-BE49-F238E27FC236}">
                <a16:creationId xmlns:a16="http://schemas.microsoft.com/office/drawing/2014/main" id="{158A8848-C45D-4CBC-A27E-627009233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4507230"/>
            <a:ext cx="6343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C4D4"/>
          </a:solidFill>
          <a:ln xmlns:a="http://schemas.openxmlformats.org/drawingml/2006/main" w="0">
            <a:noFill/>
          </a:ln>
        </p:spPr>
      </p:sp>
      <p:sp>
        <p:nvSpPr>
          <p:cNvPr id="12" name="ikea-fy24-slide-5-editorial-8">
            <a:extLst xmlns:a="http://schemas.openxmlformats.org/drawingml/2006/main">
              <a:ext uri="{FF2B5EF4-FFF2-40B4-BE49-F238E27FC236}">
                <a16:creationId xmlns:a16="http://schemas.microsoft.com/office/drawing/2014/main" id="{756717A9-14D1-437A-AF23-BC0B819B3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5257800"/>
            <a:ext cx="6343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C4D4"/>
          </a:solidFill>
          <a:ln xmlns:a="http://schemas.openxmlformats.org/drawingml/2006/main" w="0">
            <a:noFill/>
          </a:ln>
        </p:spPr>
      </p:sp>
      <p:sp>
        <p:nvSpPr>
          <p:cNvPr id="13" name="ikea-fy24-slide-5-editorial-9-0">
            <a:extLst xmlns:a="http://schemas.openxmlformats.org/drawingml/2006/main">
              <a:ext uri="{FF2B5EF4-FFF2-40B4-BE49-F238E27FC236}">
                <a16:creationId xmlns:a16="http://schemas.microsoft.com/office/drawing/2014/main" id="{F7FD641E-B097-452A-869E-0521F4482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5600700"/>
            <a:ext cx="617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Распределение продаж IKEA в FY24</a:t>
            </a:r>
          </a:p>
        </p:txBody>
      </p:sp>
      <p:sp>
        <p:nvSpPr>
          <p:cNvPr id="14" name="ikea-fy24-slide-5-editorial-10-0">
            <a:extLst xmlns:a="http://schemas.openxmlformats.org/drawingml/2006/main">
              <a:ext uri="{FF2B5EF4-FFF2-40B4-BE49-F238E27FC236}">
                <a16:creationId xmlns:a16="http://schemas.microsoft.com/office/drawing/2014/main" id="{E1C7A6BD-1175-45EB-9561-97FE06226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IKEA FY24 · Независимый разбор</a:t>
            </a:r>
          </a:p>
        </p:txBody>
      </p:sp>
      <p:sp>
        <p:nvSpPr>
          <p:cNvPr id="15" name="ikea-fy24-slide-5-editorial-11-0">
            <a:extLst xmlns:a="http://schemas.openxmlformats.org/drawingml/2006/main">
              <a:ext uri="{FF2B5EF4-FFF2-40B4-BE49-F238E27FC236}">
                <a16:creationId xmlns:a16="http://schemas.microsoft.com/office/drawing/2014/main" id="{74128E9B-DE4A-44C3-8688-367CE29D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9240870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ab243a1ab74f5b"/>
          <a:srcRect xmlns:a="http://schemas.openxmlformats.org/drawingml/2006/main" l="13565" t="0" r="135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95825" y="0"/>
            <a:ext cx="749617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ikea-fy24-slide-6-editorial-1">
            <a:extLst xmlns:a="http://schemas.openxmlformats.org/drawingml/2006/main">
              <a:ext uri="{FF2B5EF4-FFF2-40B4-BE49-F238E27FC236}">
                <a16:creationId xmlns:a16="http://schemas.microsoft.com/office/drawing/2014/main" id="{CE614027-A2B4-4C8B-8503-0DAEFB6C8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010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4CAC"/>
          </a:solidFill>
          <a:ln xmlns:a="http://schemas.openxmlformats.org/drawingml/2006/main" w="0">
            <a:noFill/>
          </a:ln>
        </p:spPr>
      </p:sp>
      <p:sp>
        <p:nvSpPr>
          <p:cNvPr id="3" name="ikea-fy24-slide-6-editorial-2-0">
            <a:extLst xmlns:a="http://schemas.openxmlformats.org/drawingml/2006/main">
              <a:ext uri="{FF2B5EF4-FFF2-40B4-BE49-F238E27FC236}">
                <a16:creationId xmlns:a16="http://schemas.microsoft.com/office/drawing/2014/main" id="{5699CE29-29A2-4C3F-8D9C-4F7767DDE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495300"/>
            <a:ext cx="42576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PT Serif"/>
                <a:ea typeface="PT Serif"/>
                <a:cs typeface="PT Serif"/>
              </a:defRPr>
            </a:pPr>
            <a:r>
              <a:rPr sz="3600" b="1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Инвестиция</a:t>
            </a:r>
          </a:p>
        </p:txBody>
      </p:sp>
      <p:sp>
        <p:nvSpPr>
          <p:cNvPr id="4" name="ikea-fy24-slide-6-editorial-2-1">
            <a:extLst xmlns:a="http://schemas.openxmlformats.org/drawingml/2006/main">
              <a:ext uri="{FF2B5EF4-FFF2-40B4-BE49-F238E27FC236}">
                <a16:creationId xmlns:a16="http://schemas.microsoft.com/office/drawing/2014/main" id="{218FE349-8163-4D95-B285-F2F8CE51F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1043940"/>
            <a:ext cx="42576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PT Serif"/>
                <a:ea typeface="PT Serif"/>
                <a:cs typeface="PT Serif"/>
              </a:defRPr>
            </a:pPr>
            <a:r>
              <a:rPr sz="3600" b="1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в доступность</a:t>
            </a:r>
          </a:p>
        </p:txBody>
      </p:sp>
      <p:sp>
        <p:nvSpPr>
          <p:cNvPr id="5" name="ikea-fy24-slide-6-editorial-3-0">
            <a:extLst xmlns:a="http://schemas.openxmlformats.org/drawingml/2006/main">
              <a:ext uri="{FF2B5EF4-FFF2-40B4-BE49-F238E27FC236}">
                <a16:creationId xmlns:a16="http://schemas.microsoft.com/office/drawing/2014/main" id="{915433A5-9EEA-4BAA-B634-A81D3BBF0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" y="2162175"/>
            <a:ext cx="4581525" cy="1702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7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07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2,1</a:t>
            </a:r>
          </a:p>
        </p:txBody>
      </p:sp>
      <p:sp>
        <p:nvSpPr>
          <p:cNvPr id="6" name="ikea-fy24-slide-6-editorial-4-0">
            <a:extLst xmlns:a="http://schemas.openxmlformats.org/drawingml/2006/main">
              <a:ext uri="{FF2B5EF4-FFF2-40B4-BE49-F238E27FC236}">
                <a16:creationId xmlns:a16="http://schemas.microsoft.com/office/drawing/2014/main" id="{8D6C07D4-DE50-4BC1-BD15-4FF09AA6D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133850"/>
            <a:ext cx="430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0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млрд евро</a:t>
            </a:r>
          </a:p>
        </p:txBody>
      </p:sp>
      <p:sp>
        <p:nvSpPr>
          <p:cNvPr id="7" name="ikea-fy24-slide-6-editorial-5-0">
            <a:extLst xmlns:a="http://schemas.openxmlformats.org/drawingml/2006/main">
              <a:ext uri="{FF2B5EF4-FFF2-40B4-BE49-F238E27FC236}">
                <a16:creationId xmlns:a16="http://schemas.microsoft.com/office/drawing/2014/main" id="{662471D3-3A1A-40F7-8FB4-E9B390A5F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95875"/>
            <a:ext cx="42005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Ingka Group направила</a:t>
            </a:r>
          </a:p>
        </p:txBody>
      </p:sp>
      <p:sp>
        <p:nvSpPr>
          <p:cNvPr id="8" name="ikea-fy24-slide-6-editorial-5-1">
            <a:extLst xmlns:a="http://schemas.openxmlformats.org/drawingml/2006/main">
              <a:ext uri="{FF2B5EF4-FFF2-40B4-BE49-F238E27FC236}">
                <a16:creationId xmlns:a16="http://schemas.microsoft.com/office/drawing/2014/main" id="{A3ECB197-3ACD-4829-BDDA-544FBF556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15915"/>
            <a:ext cx="42005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на снижение цен</a:t>
            </a:r>
          </a:p>
        </p:txBody>
      </p:sp>
      <p:sp>
        <p:nvSpPr>
          <p:cNvPr id="9" name="ikea-fy24-slide-6-editorial-5-2">
            <a:extLst xmlns:a="http://schemas.openxmlformats.org/drawingml/2006/main">
              <a:ext uri="{FF2B5EF4-FFF2-40B4-BE49-F238E27FC236}">
                <a16:creationId xmlns:a16="http://schemas.microsoft.com/office/drawing/2014/main" id="{E0E9EF41-5CCB-4CDC-83D8-6AE2E7D4A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35955"/>
            <a:ext cx="42005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 FY24.</a:t>
            </a:r>
          </a:p>
        </p:txBody>
      </p:sp>
      <p:sp>
        <p:nvSpPr>
          <p:cNvPr id="10" name="ikea-fy24-slide-6-editorial-6-0">
            <a:extLst xmlns:a="http://schemas.openxmlformats.org/drawingml/2006/main">
              <a:ext uri="{FF2B5EF4-FFF2-40B4-BE49-F238E27FC236}">
                <a16:creationId xmlns:a16="http://schemas.microsoft.com/office/drawing/2014/main" id="{DFAD7130-D9F0-45B2-8B21-733377DB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IKEA FY24 · Независимый разбор</a:t>
            </a:r>
          </a:p>
        </p:txBody>
      </p:sp>
      <p:sp>
        <p:nvSpPr>
          <p:cNvPr id="11" name="ikea-fy24-slide-6-editorial-7-0">
            <a:extLst xmlns:a="http://schemas.openxmlformats.org/drawingml/2006/main">
              <a:ext uri="{FF2B5EF4-FFF2-40B4-BE49-F238E27FC236}">
                <a16:creationId xmlns:a16="http://schemas.microsoft.com/office/drawing/2014/main" id="{8469DBA0-82B3-42EB-9113-3D1DAC6C2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6199809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ikea-fy24-slide-7-editorial-0-0">
            <a:extLst xmlns:a="http://schemas.openxmlformats.org/drawingml/2006/main">
              <a:ext uri="{FF2B5EF4-FFF2-40B4-BE49-F238E27FC236}">
                <a16:creationId xmlns:a16="http://schemas.microsoft.com/office/drawing/2014/main" id="{E05CE2FD-C79B-4672-A70E-F56D4FE6E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7667625" cy="690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4350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Продать.</a:t>
            </a:r>
          </a:p>
        </p:txBody>
      </p:sp>
      <p:sp>
        <p:nvSpPr>
          <p:cNvPr id="2" name="ikea-fy24-slide-7-editorial-0-1">
            <a:extLst xmlns:a="http://schemas.openxmlformats.org/drawingml/2006/main">
              <a:ext uri="{FF2B5EF4-FFF2-40B4-BE49-F238E27FC236}">
                <a16:creationId xmlns:a16="http://schemas.microsoft.com/office/drawing/2014/main" id="{6CCE6B43-ED8D-460B-83CD-EBE7BCE7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86815"/>
            <a:ext cx="7667625" cy="690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4350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Выкупить.</a:t>
            </a:r>
          </a:p>
        </p:txBody>
      </p:sp>
      <p:sp>
        <p:nvSpPr>
          <p:cNvPr id="3" name="ikea-fy24-slide-7-editorial-0-2">
            <a:extLst xmlns:a="http://schemas.openxmlformats.org/drawingml/2006/main">
              <a:ext uri="{FF2B5EF4-FFF2-40B4-BE49-F238E27FC236}">
                <a16:creationId xmlns:a16="http://schemas.microsoft.com/office/drawing/2014/main" id="{97A2E3D0-8B7E-45D8-A8BD-EA8B64388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49755"/>
            <a:ext cx="7667625" cy="690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4350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Использовать снова.</a:t>
            </a:r>
          </a:p>
        </p:txBody>
      </p:sp>
      <p:sp>
        <p:nvSpPr>
          <p:cNvPr id="4" name="ikea-fy24-slide-7-editorial-1-0">
            <a:extLst xmlns:a="http://schemas.openxmlformats.org/drawingml/2006/main">
              <a:ext uri="{FF2B5EF4-FFF2-40B4-BE49-F238E27FC236}">
                <a16:creationId xmlns:a16="http://schemas.microsoft.com/office/drawing/2014/main" id="{96E92177-F1A1-4681-BB57-1194BD3E4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895350"/>
            <a:ext cx="3314700" cy="9167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775" b="1">
                <a:solidFill>
                  <a:srgbClr val="084CAC"/>
                </a:solidFill>
                <a:latin typeface="Manrope"/>
                <a:ea typeface="Manrope"/>
                <a:cs typeface="Manrope"/>
              </a:defRPr>
            </a:pPr>
            <a:r>
              <a:rPr sz="5775" b="1">
                <a:solidFill>
                  <a:srgbClr val="084CAC"/>
                </a:solidFill>
                <a:latin typeface="Manrope"/>
                <a:ea typeface="Manrope"/>
                <a:cs typeface="Manrope"/>
              </a:rPr>
              <a:t>&gt;495</a:t>
            </a:r>
          </a:p>
        </p:txBody>
      </p:sp>
      <p:sp>
        <p:nvSpPr>
          <p:cNvPr id="5" name="ikea-fy24-slide-7-editorial-2-0">
            <a:extLst xmlns:a="http://schemas.openxmlformats.org/drawingml/2006/main">
              <a:ext uri="{FF2B5EF4-FFF2-40B4-BE49-F238E27FC236}">
                <a16:creationId xmlns:a16="http://schemas.microsoft.com/office/drawing/2014/main" id="{598880A5-D429-4DD7-9718-047A5FB2E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2171700"/>
            <a:ext cx="319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40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тыс. предметов</a:t>
            </a:r>
          </a:p>
        </p:txBody>
      </p:sp>
      <p:sp>
        <p:nvSpPr>
          <p:cNvPr id="6" name="ikea-fy24-slide-7-editorial-3-0">
            <a:extLst xmlns:a="http://schemas.openxmlformats.org/drawingml/2006/main">
              <a:ext uri="{FF2B5EF4-FFF2-40B4-BE49-F238E27FC236}">
                <a16:creationId xmlns:a16="http://schemas.microsoft.com/office/drawing/2014/main" id="{A76A72C2-7E09-4AE0-ACFA-090AD48E6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333750"/>
            <a:ext cx="3162300" cy="297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Выкуплено в программе</a:t>
            </a:r>
          </a:p>
        </p:txBody>
      </p:sp>
      <p:sp>
        <p:nvSpPr>
          <p:cNvPr id="7" name="ikea-fy24-slide-7-editorial-3-1">
            <a:extLst xmlns:a="http://schemas.openxmlformats.org/drawingml/2006/main">
              <a:ext uri="{FF2B5EF4-FFF2-40B4-BE49-F238E27FC236}">
                <a16:creationId xmlns:a16="http://schemas.microsoft.com/office/drawing/2014/main" id="{B2036F1D-0B0F-46D1-805C-1388CFC7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619500"/>
            <a:ext cx="3162300" cy="297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Buyback за FY24</a:t>
            </a:r>
          </a:p>
        </p:txBody>
      </p:sp>
      <p:sp>
        <p:nvSpPr>
          <p:cNvPr id="8" name="ikea-fy24-slide-7-editorial-4">
            <a:extLst xmlns:a="http://schemas.openxmlformats.org/drawingml/2006/main">
              <a:ext uri="{FF2B5EF4-FFF2-40B4-BE49-F238E27FC236}">
                <a16:creationId xmlns:a16="http://schemas.microsoft.com/office/drawing/2014/main" id="{D0595EF0-EB1C-474E-8EAC-17327993B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67275"/>
            <a:ext cx="12192000" cy="1990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4CAC"/>
          </a:solidFill>
          <a:ln xmlns:a="http://schemas.openxmlformats.org/drawingml/2006/main" w="0">
            <a:noFill/>
          </a:ln>
        </p:spPr>
      </p:sp>
      <p:sp>
        <p:nvSpPr>
          <p:cNvPr id="9" name="ikea-fy24-slide-7-editorial-5-0">
            <a:extLst xmlns:a="http://schemas.openxmlformats.org/drawingml/2006/main">
              <a:ext uri="{FF2B5EF4-FFF2-40B4-BE49-F238E27FC236}">
                <a16:creationId xmlns:a16="http://schemas.microsoft.com/office/drawing/2014/main" id="{58CB95EB-8B9B-4C3F-BF32-5D8774559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48275"/>
            <a:ext cx="701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4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260,4 тыс.</a:t>
            </a:r>
          </a:p>
        </p:txBody>
      </p:sp>
      <p:sp>
        <p:nvSpPr>
          <p:cNvPr id="10" name="ikea-fy24-slide-7-editorial-6-0">
            <a:extLst xmlns:a="http://schemas.openxmlformats.org/drawingml/2006/main">
              <a:ext uri="{FF2B5EF4-FFF2-40B4-BE49-F238E27FC236}">
                <a16:creationId xmlns:a16="http://schemas.microsoft.com/office/drawing/2014/main" id="{20E2BF61-8F42-47A7-9171-FFC5E551A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143625"/>
            <a:ext cx="6915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Клиентов</a:t>
            </a:r>
          </a:p>
        </p:txBody>
      </p:sp>
      <p:sp>
        <p:nvSpPr>
          <p:cNvPr id="11" name="ikea-fy24-slide-7-editorial-7-0">
            <a:extLst xmlns:a="http://schemas.openxmlformats.org/drawingml/2006/main">
              <a:ext uri="{FF2B5EF4-FFF2-40B4-BE49-F238E27FC236}">
                <a16:creationId xmlns:a16="http://schemas.microsoft.com/office/drawing/2014/main" id="{060540B5-E5A6-4E6C-A10C-B571C6C5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5248275"/>
            <a:ext cx="34575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28 стран</a:t>
            </a:r>
          </a:p>
        </p:txBody>
      </p:sp>
      <p:sp>
        <p:nvSpPr>
          <p:cNvPr id="12" name="ikea-fy24-slide-7-editorial-8-0">
            <a:extLst xmlns:a="http://schemas.openxmlformats.org/drawingml/2006/main">
              <a:ext uri="{FF2B5EF4-FFF2-40B4-BE49-F238E27FC236}">
                <a16:creationId xmlns:a16="http://schemas.microsoft.com/office/drawing/2014/main" id="{3F441D17-8E27-4288-8F6C-06FC1660C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IKEA FY24 · Независимый разбор</a:t>
            </a:r>
          </a:p>
        </p:txBody>
      </p:sp>
      <p:sp>
        <p:nvSpPr>
          <p:cNvPr id="13" name="ikea-fy24-slide-7-editorial-9-0">
            <a:extLst xmlns:a="http://schemas.openxmlformats.org/drawingml/2006/main">
              <a:ext uri="{FF2B5EF4-FFF2-40B4-BE49-F238E27FC236}">
                <a16:creationId xmlns:a16="http://schemas.microsoft.com/office/drawing/2014/main" id="{5CF50699-B99E-4DAA-A9AC-9C3ACEB5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5136812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4CA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ikea-fy24-slide-8-editorial-0-0">
            <a:extLst xmlns:a="http://schemas.openxmlformats.org/drawingml/2006/main">
              <a:ext uri="{FF2B5EF4-FFF2-40B4-BE49-F238E27FC236}">
                <a16:creationId xmlns:a16="http://schemas.microsoft.com/office/drawing/2014/main" id="{3E604E1A-37A1-4D60-B196-B53910433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8625"/>
            <a:ext cx="11125200" cy="702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425" b="1">
                <a:solidFill>
                  <a:srgbClr val="FFFFFF"/>
                </a:solidFill>
                <a:latin typeface="PT Serif"/>
                <a:ea typeface="PT Serif"/>
                <a:cs typeface="PT Serif"/>
              </a:defRPr>
            </a:pPr>
            <a:r>
              <a:rPr sz="4425" b="1">
                <a:solidFill>
                  <a:srgbClr val="FFFFFF"/>
                </a:solidFill>
                <a:latin typeface="PT Serif"/>
                <a:ea typeface="PT Serif"/>
                <a:cs typeface="PT Serif"/>
              </a:rPr>
              <a:t>Климатический след</a:t>
            </a:r>
          </a:p>
        </p:txBody>
      </p:sp>
      <p:sp>
        <p:nvSpPr>
          <p:cNvPr id="2" name="ikea-fy24-slide-8-editorial-1-0">
            <a:extLst xmlns:a="http://schemas.openxmlformats.org/drawingml/2006/main">
              <a:ext uri="{FF2B5EF4-FFF2-40B4-BE49-F238E27FC236}">
                <a16:creationId xmlns:a16="http://schemas.microsoft.com/office/drawing/2014/main" id="{4EAC5BB0-BF2E-43FB-BD6C-D51C8522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952625"/>
            <a:ext cx="7000875" cy="1976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4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24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21,3</a:t>
            </a:r>
          </a:p>
        </p:txBody>
      </p:sp>
      <p:sp>
        <p:nvSpPr>
          <p:cNvPr id="3" name="ikea-fy24-slide-8-editorial-2-0">
            <a:extLst xmlns:a="http://schemas.openxmlformats.org/drawingml/2006/main">
              <a:ext uri="{FF2B5EF4-FFF2-40B4-BE49-F238E27FC236}">
                <a16:creationId xmlns:a16="http://schemas.microsoft.com/office/drawing/2014/main" id="{07AFF79A-1E2D-44A1-A8B9-9067D24E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505075"/>
            <a:ext cx="3524250" cy="5119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2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млн тонн</a:t>
            </a:r>
          </a:p>
        </p:txBody>
      </p:sp>
      <p:sp>
        <p:nvSpPr>
          <p:cNvPr id="4" name="ikea-fy24-slide-8-editorial-2-1">
            <a:extLst xmlns:a="http://schemas.openxmlformats.org/drawingml/2006/main">
              <a:ext uri="{FF2B5EF4-FFF2-40B4-BE49-F238E27FC236}">
                <a16:creationId xmlns:a16="http://schemas.microsoft.com/office/drawing/2014/main" id="{6A555FDE-1355-45AB-9D46-422E3E1B3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996565"/>
            <a:ext cx="3524250" cy="5119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2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CO₂-экв.</a:t>
            </a:r>
          </a:p>
        </p:txBody>
      </p:sp>
      <p:sp>
        <p:nvSpPr>
          <p:cNvPr id="5" name="ikea-fy24-slide-8-editorial-3-0">
            <a:extLst xmlns:a="http://schemas.openxmlformats.org/drawingml/2006/main">
              <a:ext uri="{FF2B5EF4-FFF2-40B4-BE49-F238E27FC236}">
                <a16:creationId xmlns:a16="http://schemas.microsoft.com/office/drawing/2014/main" id="{CA336317-47E1-45DF-8520-6614C546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91025"/>
            <a:ext cx="11049000" cy="5357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−5% за год</a:t>
            </a:r>
          </a:p>
        </p:txBody>
      </p:sp>
      <p:sp>
        <p:nvSpPr>
          <p:cNvPr id="6" name="ikea-fy24-slide-8-editorial-4-0">
            <a:extLst xmlns:a="http://schemas.openxmlformats.org/drawingml/2006/main">
              <a:ext uri="{FF2B5EF4-FFF2-40B4-BE49-F238E27FC236}">
                <a16:creationId xmlns:a16="http://schemas.microsoft.com/office/drawing/2014/main" id="{DE1DF95A-6F46-48E5-BA2C-27D4D768C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324475"/>
            <a:ext cx="110204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Снижение связано в том числе</a:t>
            </a:r>
          </a:p>
        </p:txBody>
      </p:sp>
      <p:sp>
        <p:nvSpPr>
          <p:cNvPr id="7" name="ikea-fy24-slide-8-editorial-4-1">
            <a:extLst xmlns:a="http://schemas.openxmlformats.org/drawingml/2006/main">
              <a:ext uri="{FF2B5EF4-FFF2-40B4-BE49-F238E27FC236}">
                <a16:creationId xmlns:a16="http://schemas.microsoft.com/office/drawing/2014/main" id="{F0A74A55-BE82-45A6-889D-23A89E91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55945"/>
            <a:ext cx="110204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 меньшим объёмом производства.</a:t>
            </a:r>
          </a:p>
        </p:txBody>
      </p:sp>
      <p:sp>
        <p:nvSpPr>
          <p:cNvPr id="8" name="ikea-fy24-slide-8-editorial-5-0">
            <a:extLst xmlns:a="http://schemas.openxmlformats.org/drawingml/2006/main">
              <a:ext uri="{FF2B5EF4-FFF2-40B4-BE49-F238E27FC236}">
                <a16:creationId xmlns:a16="http://schemas.microsoft.com/office/drawing/2014/main" id="{E73C365B-B2E6-4B46-8847-64C699C3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IKEA FY24 · Независимый разбор</a:t>
            </a:r>
          </a:p>
        </p:txBody>
      </p:sp>
      <p:sp>
        <p:nvSpPr>
          <p:cNvPr id="9" name="ikea-fy24-slide-8-editorial-6-0">
            <a:extLst xmlns:a="http://schemas.openxmlformats.org/drawingml/2006/main">
              <a:ext uri="{FF2B5EF4-FFF2-40B4-BE49-F238E27FC236}">
                <a16:creationId xmlns:a16="http://schemas.microsoft.com/office/drawing/2014/main" id="{1E8D94CB-D41C-4BBA-9716-C264542C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9053652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ikea-fy24-slide-9-editorial-0-0">
            <a:extLst xmlns:a="http://schemas.openxmlformats.org/drawingml/2006/main">
              <a:ext uri="{FF2B5EF4-FFF2-40B4-BE49-F238E27FC236}">
                <a16:creationId xmlns:a16="http://schemas.microsoft.com/office/drawing/2014/main" id="{AC852AEB-45A4-48FB-85B7-2D9EDC8F7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11125200" cy="678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75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4275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Выводы кейса</a:t>
            </a:r>
          </a:p>
        </p:txBody>
      </p:sp>
      <p:sp>
        <p:nvSpPr>
          <p:cNvPr id="2" name="ikea-fy24-slide-9-editorial-1-0">
            <a:extLst xmlns:a="http://schemas.openxmlformats.org/drawingml/2006/main">
              <a:ext uri="{FF2B5EF4-FFF2-40B4-BE49-F238E27FC236}">
                <a16:creationId xmlns:a16="http://schemas.microsoft.com/office/drawing/2014/main" id="{08F561ED-73E9-4CCA-867B-F892CB354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019300"/>
            <a:ext cx="5143500" cy="9167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775" b="1">
                <a:solidFill>
                  <a:srgbClr val="084CAC"/>
                </a:solidFill>
                <a:latin typeface="PT Serif"/>
                <a:ea typeface="PT Serif"/>
                <a:cs typeface="PT Serif"/>
              </a:defRPr>
            </a:pPr>
            <a:r>
              <a:rPr sz="5775" b="1">
                <a:solidFill>
                  <a:srgbClr val="084CAC"/>
                </a:solidFill>
                <a:latin typeface="PT Serif"/>
                <a:ea typeface="PT Serif"/>
                <a:cs typeface="PT Serif"/>
              </a:rPr>
              <a:t>Цена</a:t>
            </a:r>
          </a:p>
        </p:txBody>
      </p:sp>
      <p:sp>
        <p:nvSpPr>
          <p:cNvPr id="3" name="ikea-fy24-slide-9-editorial-2-0">
            <a:extLst xmlns:a="http://schemas.openxmlformats.org/drawingml/2006/main">
              <a:ext uri="{FF2B5EF4-FFF2-40B4-BE49-F238E27FC236}">
                <a16:creationId xmlns:a16="http://schemas.microsoft.com/office/drawing/2014/main" id="{F964ADC6-9E34-414F-91E3-E8A17A884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62325"/>
            <a:ext cx="49625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Доступность может расширять</a:t>
            </a:r>
          </a:p>
        </p:txBody>
      </p:sp>
      <p:sp>
        <p:nvSpPr>
          <p:cNvPr id="4" name="ikea-fy24-slide-9-editorial-2-1">
            <a:extLst xmlns:a="http://schemas.openxmlformats.org/drawingml/2006/main">
              <a:ext uri="{FF2B5EF4-FFF2-40B4-BE49-F238E27FC236}">
                <a16:creationId xmlns:a16="http://schemas.microsoft.com/office/drawing/2014/main" id="{94E5E848-C378-4F32-9C84-EEEA57A5D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93795"/>
            <a:ext cx="49625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аудиторию. Трафик, объём</a:t>
            </a:r>
          </a:p>
        </p:txBody>
      </p:sp>
      <p:sp>
        <p:nvSpPr>
          <p:cNvPr id="5" name="ikea-fy24-slide-9-editorial-2-2">
            <a:extLst xmlns:a="http://schemas.openxmlformats.org/drawingml/2006/main">
              <a:ext uri="{FF2B5EF4-FFF2-40B4-BE49-F238E27FC236}">
                <a16:creationId xmlns:a16="http://schemas.microsoft.com/office/drawing/2014/main" id="{4D4D67D6-9F16-4CDB-9C48-5DED5E9EF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25265"/>
            <a:ext cx="49625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продаж и маржа показывают</a:t>
            </a:r>
          </a:p>
        </p:txBody>
      </p:sp>
      <p:sp>
        <p:nvSpPr>
          <p:cNvPr id="6" name="ikea-fy24-slide-9-editorial-2-3">
            <a:extLst xmlns:a="http://schemas.openxmlformats.org/drawingml/2006/main">
              <a:ext uri="{FF2B5EF4-FFF2-40B4-BE49-F238E27FC236}">
                <a16:creationId xmlns:a16="http://schemas.microsoft.com/office/drawing/2014/main" id="{176088C8-8555-4F23-9814-939ADEF26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56735"/>
            <a:ext cx="49625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разные стороны результата.</a:t>
            </a:r>
          </a:p>
        </p:txBody>
      </p:sp>
      <p:sp>
        <p:nvSpPr>
          <p:cNvPr id="7" name="ikea-fy24-slide-9-editorial-3-0">
            <a:extLst xmlns:a="http://schemas.openxmlformats.org/drawingml/2006/main">
              <a:ext uri="{FF2B5EF4-FFF2-40B4-BE49-F238E27FC236}">
                <a16:creationId xmlns:a16="http://schemas.microsoft.com/office/drawing/2014/main" id="{3F285CCF-EDA8-4F8A-BAC0-A8404C46B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190875"/>
            <a:ext cx="5353050" cy="6548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125" b="1">
                <a:solidFill>
                  <a:srgbClr val="084CAC"/>
                </a:solidFill>
                <a:latin typeface="PT Serif"/>
                <a:ea typeface="PT Serif"/>
                <a:cs typeface="PT Serif"/>
              </a:defRPr>
            </a:pPr>
            <a:r>
              <a:rPr sz="4125" b="1">
                <a:solidFill>
                  <a:srgbClr val="084CAC"/>
                </a:solidFill>
                <a:latin typeface="PT Serif"/>
                <a:ea typeface="PT Serif"/>
                <a:cs typeface="PT Serif"/>
              </a:rPr>
              <a:t>Срок службы</a:t>
            </a:r>
          </a:p>
        </p:txBody>
      </p:sp>
      <p:sp>
        <p:nvSpPr>
          <p:cNvPr id="8" name="ikea-fy24-slide-9-editorial-4-0">
            <a:extLst xmlns:a="http://schemas.openxmlformats.org/drawingml/2006/main">
              <a:ext uri="{FF2B5EF4-FFF2-40B4-BE49-F238E27FC236}">
                <a16:creationId xmlns:a16="http://schemas.microsoft.com/office/drawing/2014/main" id="{6D1F5D58-B707-4243-AE09-D05AEB26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438650"/>
            <a:ext cx="5276850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Повторная продажа добавляет</a:t>
            </a:r>
          </a:p>
        </p:txBody>
      </p:sp>
      <p:sp>
        <p:nvSpPr>
          <p:cNvPr id="9" name="ikea-fy24-slide-9-editorial-4-1">
            <a:extLst xmlns:a="http://schemas.openxmlformats.org/drawingml/2006/main">
              <a:ext uri="{FF2B5EF4-FFF2-40B4-BE49-F238E27FC236}">
                <a16:creationId xmlns:a16="http://schemas.microsoft.com/office/drawing/2014/main" id="{16FB3985-4A20-40B0-B631-732BDB76A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770120"/>
            <a:ext cx="5276850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ещё один цикл использования</a:t>
            </a:r>
          </a:p>
        </p:txBody>
      </p:sp>
      <p:sp>
        <p:nvSpPr>
          <p:cNvPr id="10" name="ikea-fy24-slide-9-editorial-4-2">
            <a:extLst xmlns:a="http://schemas.openxmlformats.org/drawingml/2006/main">
              <a:ext uri="{FF2B5EF4-FFF2-40B4-BE49-F238E27FC236}">
                <a16:creationId xmlns:a16="http://schemas.microsoft.com/office/drawing/2014/main" id="{FC752E1A-BC45-4A9E-BE98-E6CDCECD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5101590"/>
            <a:ext cx="5276850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для уже произведённой мебели.</a:t>
            </a:r>
          </a:p>
        </p:txBody>
      </p:sp>
      <p:sp>
        <p:nvSpPr>
          <p:cNvPr id="11" name="ikea-fy24-slide-9-editorial-5-0">
            <a:extLst xmlns:a="http://schemas.openxmlformats.org/drawingml/2006/main">
              <a:ext uri="{FF2B5EF4-FFF2-40B4-BE49-F238E27FC236}">
                <a16:creationId xmlns:a16="http://schemas.microsoft.com/office/drawing/2014/main" id="{7D03E4B4-2A94-4E80-A0EF-142F0523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112520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Авторские выводы по опубликованным данным, а не официальная стратегия IKEA.</a:t>
            </a:r>
          </a:p>
        </p:txBody>
      </p:sp>
      <p:sp>
        <p:nvSpPr>
          <p:cNvPr id="12" name="ikea-fy24-slide-9-editorial-6-0">
            <a:extLst xmlns:a="http://schemas.openxmlformats.org/drawingml/2006/main">
              <a:ext uri="{FF2B5EF4-FFF2-40B4-BE49-F238E27FC236}">
                <a16:creationId xmlns:a16="http://schemas.microsoft.com/office/drawing/2014/main" id="{75C8C942-7676-4993-9266-587FB8289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IKEA FY24 · Независимый разбор</a:t>
            </a:r>
          </a:p>
        </p:txBody>
      </p:sp>
      <p:sp>
        <p:nvSpPr>
          <p:cNvPr id="13" name="ikea-fy24-slide-9-editorial-7-0">
            <a:extLst xmlns:a="http://schemas.openxmlformats.org/drawingml/2006/main">
              <a:ext uri="{FF2B5EF4-FFF2-40B4-BE49-F238E27FC236}">
                <a16:creationId xmlns:a16="http://schemas.microsoft.com/office/drawing/2014/main" id="{5D63C0A0-7B2D-425E-9C22-2F25A7C16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8682396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4CA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ikea-fy24-slide-10-editorial-0-0">
            <a:extLst xmlns:a="http://schemas.openxmlformats.org/drawingml/2006/main">
              <a:ext uri="{FF2B5EF4-FFF2-40B4-BE49-F238E27FC236}">
                <a16:creationId xmlns:a16="http://schemas.microsoft.com/office/drawing/2014/main" id="{F51ECB0C-DD49-4811-AD6E-35692DF1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38125"/>
            <a:ext cx="11410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9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IKEA</a:t>
            </a:r>
          </a:p>
        </p:txBody>
      </p:sp>
      <p:sp>
        <p:nvSpPr>
          <p:cNvPr id="2" name="ikea-fy24-slide-10-editorial-1">
            <a:extLst xmlns:a="http://schemas.openxmlformats.org/drawingml/2006/main">
              <a:ext uri="{FF2B5EF4-FFF2-40B4-BE49-F238E27FC236}">
                <a16:creationId xmlns:a16="http://schemas.microsoft.com/office/drawing/2014/main" id="{C76E0D6C-2497-4A96-A79D-439743848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648075"/>
            <a:ext cx="12192000" cy="3209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1E8"/>
          </a:solidFill>
          <a:ln xmlns:a="http://schemas.openxmlformats.org/drawingml/2006/main" w="0">
            <a:noFill/>
          </a:ln>
        </p:spPr>
      </p:sp>
      <p:sp>
        <p:nvSpPr>
          <p:cNvPr id="3" name="ikea-fy24-slide-10-editorial-2-0">
            <a:extLst xmlns:a="http://schemas.openxmlformats.org/drawingml/2006/main">
              <a:ext uri="{FF2B5EF4-FFF2-40B4-BE49-F238E27FC236}">
                <a16:creationId xmlns:a16="http://schemas.microsoft.com/office/drawing/2014/main" id="{7A83ECCB-C74A-4FFF-8EBC-17EB5E0BC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57650"/>
            <a:ext cx="7419975" cy="678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75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4275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Большой бизнес.</a:t>
            </a:r>
          </a:p>
        </p:txBody>
      </p:sp>
      <p:sp>
        <p:nvSpPr>
          <p:cNvPr id="4" name="ikea-fy24-slide-10-editorial-2-1">
            <a:extLst xmlns:a="http://schemas.openxmlformats.org/drawingml/2006/main">
              <a:ext uri="{FF2B5EF4-FFF2-40B4-BE49-F238E27FC236}">
                <a16:creationId xmlns:a16="http://schemas.microsoft.com/office/drawing/2014/main" id="{0328026F-82DA-4409-90BE-919F7C532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09160"/>
            <a:ext cx="7419975" cy="678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75" b="1">
                <a:solidFill>
                  <a:srgbClr val="163151"/>
                </a:solidFill>
                <a:latin typeface="PT Serif"/>
                <a:ea typeface="PT Serif"/>
                <a:cs typeface="PT Serif"/>
              </a:defRPr>
            </a:pPr>
            <a:r>
              <a:rPr sz="4275" b="1">
                <a:solidFill>
                  <a:srgbClr val="163151"/>
                </a:solidFill>
                <a:latin typeface="PT Serif"/>
                <a:ea typeface="PT Serif"/>
                <a:cs typeface="PT Serif"/>
              </a:rPr>
              <a:t>Понятный выбор.</a:t>
            </a:r>
          </a:p>
        </p:txBody>
      </p:sp>
      <p:sp>
        <p:nvSpPr>
          <p:cNvPr id="5" name="ikea-fy24-slide-10-editorial-3-0">
            <a:extLst xmlns:a="http://schemas.openxmlformats.org/drawingml/2006/main">
              <a:ext uri="{FF2B5EF4-FFF2-40B4-BE49-F238E27FC236}">
                <a16:creationId xmlns:a16="http://schemas.microsoft.com/office/drawing/2014/main" id="{F2F33898-B1F4-496F-A78C-668F3CD88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4371975"/>
            <a:ext cx="3571875" cy="2738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72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IKEA Sustainability Report</a:t>
            </a:r>
          </a:p>
        </p:txBody>
      </p:sp>
      <p:sp>
        <p:nvSpPr>
          <p:cNvPr id="6" name="ikea-fy24-slide-10-editorial-3-1">
            <a:extLst xmlns:a="http://schemas.openxmlformats.org/drawingml/2006/main">
              <a:ext uri="{FF2B5EF4-FFF2-40B4-BE49-F238E27FC236}">
                <a16:creationId xmlns:a16="http://schemas.microsoft.com/office/drawing/2014/main" id="{245BEFBF-AC8F-478D-84D8-28C94BA52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4634865"/>
            <a:ext cx="3571875" cy="2738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72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Inter IKEA Group</a:t>
            </a:r>
          </a:p>
        </p:txBody>
      </p:sp>
      <p:sp>
        <p:nvSpPr>
          <p:cNvPr id="7" name="ikea-fy24-slide-10-editorial-3-2">
            <a:extLst xmlns:a="http://schemas.openxmlformats.org/drawingml/2006/main">
              <a:ext uri="{FF2B5EF4-FFF2-40B4-BE49-F238E27FC236}">
                <a16:creationId xmlns:a16="http://schemas.microsoft.com/office/drawing/2014/main" id="{ABBD1570-3D5B-4EAD-AD0F-3DB63FEE5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4897755"/>
            <a:ext cx="3571875" cy="2738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72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Ingka Group Annual Summary</a:t>
            </a:r>
          </a:p>
        </p:txBody>
      </p:sp>
      <p:sp>
        <p:nvSpPr>
          <p:cNvPr id="8" name="ikea-fy24-slide-10-editorial-4-0">
            <a:extLst xmlns:a="http://schemas.openxmlformats.org/drawingml/2006/main">
              <a:ext uri="{FF2B5EF4-FFF2-40B4-BE49-F238E27FC236}">
                <a16:creationId xmlns:a16="http://schemas.microsoft.com/office/drawing/2014/main" id="{8D92A861-1E0B-4B0A-841C-78C65D8E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112520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FY24. Независимый разбор Slaydera. Предметные изображения созданы ИИ и не показывают товары IKEA.</a:t>
            </a:r>
          </a:p>
        </p:txBody>
      </p:sp>
      <p:sp>
        <p:nvSpPr>
          <p:cNvPr id="9" name="ikea-fy24-slide-10-editorial-5-0">
            <a:extLst xmlns:a="http://schemas.openxmlformats.org/drawingml/2006/main">
              <a:ext uri="{FF2B5EF4-FFF2-40B4-BE49-F238E27FC236}">
                <a16:creationId xmlns:a16="http://schemas.microsoft.com/office/drawing/2014/main" id="{39A2AB50-81EC-4555-8316-5DC2DDE1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IKEA FY24 · Независимый разбор</a:t>
            </a:r>
          </a:p>
        </p:txBody>
      </p:sp>
      <p:sp>
        <p:nvSpPr>
          <p:cNvPr id="10" name="ikea-fy24-slide-10-editorial-6-0">
            <a:extLst xmlns:a="http://schemas.openxmlformats.org/drawingml/2006/main">
              <a:ext uri="{FF2B5EF4-FFF2-40B4-BE49-F238E27FC236}">
                <a16:creationId xmlns:a16="http://schemas.microsoft.com/office/drawing/2014/main" id="{F42707AB-C917-45D8-BD5F-5AB5DE850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6315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163151"/>
                </a:solidFill>
                <a:latin typeface="Manrope"/>
                <a:ea typeface="Manrope"/>
                <a:cs typeface="Manrope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5436113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2026-09-14T11:56:48.8620000Z</dcterms:created>
  <dcterms:modified xsi:type="dcterms:W3CDTF">2026-09-14T11:56:48.8620000Z</dcterms:modified>
</coreProperties>
</file>