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Значение</c:v>
                </c:pt>
              </c:strCache>
            </c:strRef>
          </c:tx>
          <c:spPr>
            <a:solidFill>
              <a:srgbClr val="304E9A"/>
            </a:solidFill>
            <a:effectLst/>
          </c:spPr>
          <c:invertIfNegative val="0"/>
          <c:dLbls>
            <c:numFmt formatCode="0.##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Golos Tex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Неделя 1</c:v>
                  </c:pt>
                  <c:pt idx="1">
                    <c:v>Неделя 2</c:v>
                  </c:pt>
                  <c:pt idx="2">
                    <c:v>Неделя 3</c:v>
                  </c:pt>
                  <c:pt idx="3">
                    <c:v>Неделя 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35</c:v>
                </c:pt>
                <c:pt idx="3">
                  <c:v>40</c:v>
                </c:pt>
              </c:numCache>
            </c:numRef>
          </c:val>
        </c:ser>
        <c:dLbls>
          <c:numFmt formatCode="0.##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Golos Tex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303D5A"/>
            </a:solidFill>
            <a:prstDash val="solid"/>
            <a:round/>
          </a:ln>
        </c:spPr>
        <c:txPr>
          <a:bodyPr/>
          <a:lstStyle/>
          <a:p>
            <a:pPr>
              <a:defRPr sz="1700" b="0" i="0" u="none" strike="noStrike">
                <a:solidFill>
                  <a:srgbClr val="000000"/>
                </a:solidFill>
                <a:latin typeface="Golos Tex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0"/>
          <c:min val="0"/>
        </c:scaling>
        <c:delete val="0"/>
        <c:axPos val="l"/>
        <c:majorGridlines>
          <c:spPr>
            <a:ln w="635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303D5A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Golos Text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9150" y="971550"/>
            <a:ext cx="10553700" cy="19050"/>
          </a:xfrm>
          <a:prstGeom prst="rect">
            <a:avLst/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9150" y="1619250"/>
            <a:ext cx="1038225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Маркетинг: результаты</a:t>
            </a:r>
            <a:endParaRPr lang="en-US" sz="5700" dirty="0"/>
          </a:p>
        </p:txBody>
      </p:sp>
      <p:sp>
        <p:nvSpPr>
          <p:cNvPr id="4" name="Text 2"/>
          <p:cNvSpPr/>
          <p:nvPr/>
        </p:nvSpPr>
        <p:spPr>
          <a:xfrm>
            <a:off x="819150" y="2487930"/>
            <a:ext cx="1038225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месяца</a:t>
            </a:r>
            <a:endParaRPr lang="en-US" sz="5700" dirty="0"/>
          </a:p>
        </p:txBody>
      </p:sp>
      <p:sp>
        <p:nvSpPr>
          <p:cNvPr id="5" name="Text 3"/>
          <p:cNvSpPr/>
          <p:nvPr/>
        </p:nvSpPr>
        <p:spPr>
          <a:xfrm>
            <a:off x="819150" y="4762500"/>
            <a:ext cx="8096250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Учебный пример · вымышленный проект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819150" y="6096000"/>
            <a:ext cx="10553700" cy="19050"/>
          </a:xfrm>
          <a:prstGeom prst="rect">
            <a:avLst/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87000" y="4714875"/>
            <a:ext cx="952500" cy="952500"/>
          </a:xfrm>
          <a:prstGeom prst="ellipse">
            <a:avLst>
              <a:gd name="adj" fmla="val 50000"/>
            </a:avLst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9150" y="619125"/>
            <a:ext cx="10553700" cy="666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Месяц в трёх показателях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19150" y="2362200"/>
            <a:ext cx="10668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19150" y="3476625"/>
            <a:ext cx="32512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304E9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120</a:t>
            </a:r>
            <a:endParaRPr lang="en-US" sz="4500" dirty="0"/>
          </a:p>
        </p:txBody>
      </p:sp>
      <p:sp>
        <p:nvSpPr>
          <p:cNvPr id="6" name="Text 3"/>
          <p:cNvSpPr/>
          <p:nvPr/>
        </p:nvSpPr>
        <p:spPr>
          <a:xfrm>
            <a:off x="819150" y="4667250"/>
            <a:ext cx="31750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Заявки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4337050" y="3476625"/>
            <a:ext cx="32512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304E9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2500 ₽</a:t>
            </a:r>
            <a:endParaRPr lang="en-US" sz="4500" dirty="0"/>
          </a:p>
        </p:txBody>
      </p:sp>
      <p:sp>
        <p:nvSpPr>
          <p:cNvPr id="8" name="Text 5"/>
          <p:cNvSpPr/>
          <p:nvPr/>
        </p:nvSpPr>
        <p:spPr>
          <a:xfrm>
            <a:off x="4337050" y="4667250"/>
            <a:ext cx="31750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Стоимость заявки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854950" y="3476625"/>
            <a:ext cx="32512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304E9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300000 ₽</a:t>
            </a:r>
            <a:endParaRPr lang="en-US" sz="4500" dirty="0"/>
          </a:p>
        </p:txBody>
      </p:sp>
      <p:sp>
        <p:nvSpPr>
          <p:cNvPr id="10" name="Text 7"/>
          <p:cNvSpPr/>
          <p:nvPr/>
        </p:nvSpPr>
        <p:spPr>
          <a:xfrm>
            <a:off x="7854950" y="4667250"/>
            <a:ext cx="31750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Бюджет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9150" y="619125"/>
            <a:ext cx="10553700" cy="666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Что изменили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191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Сократили форму заявки, уточнили объявления и связали каждую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191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кампанию с подходящей страницей.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819150" y="2047875"/>
            <a:ext cx="1047750" cy="57150"/>
          </a:xfrm>
          <a:prstGeom prst="rect">
            <a:avLst/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9150" y="619125"/>
            <a:ext cx="10553700" cy="666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Заявки по каналам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19150" y="2362200"/>
            <a:ext cx="10668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19150" y="3476625"/>
            <a:ext cx="32512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304E9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60</a:t>
            </a:r>
            <a:endParaRPr lang="en-US" sz="4500" dirty="0"/>
          </a:p>
        </p:txBody>
      </p:sp>
      <p:sp>
        <p:nvSpPr>
          <p:cNvPr id="6" name="Text 3"/>
          <p:cNvSpPr/>
          <p:nvPr/>
        </p:nvSpPr>
        <p:spPr>
          <a:xfrm>
            <a:off x="819150" y="4667250"/>
            <a:ext cx="31750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Поиск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4337050" y="3476625"/>
            <a:ext cx="32512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304E9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35</a:t>
            </a:r>
            <a:endParaRPr lang="en-US" sz="4500" dirty="0"/>
          </a:p>
        </p:txBody>
      </p:sp>
      <p:sp>
        <p:nvSpPr>
          <p:cNvPr id="8" name="Text 5"/>
          <p:cNvSpPr/>
          <p:nvPr/>
        </p:nvSpPr>
        <p:spPr>
          <a:xfrm>
            <a:off x="4337050" y="4667250"/>
            <a:ext cx="31750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Соцсети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854950" y="3476625"/>
            <a:ext cx="32512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304E9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25</a:t>
            </a:r>
            <a:endParaRPr lang="en-US" sz="4500" dirty="0"/>
          </a:p>
        </p:txBody>
      </p:sp>
      <p:sp>
        <p:nvSpPr>
          <p:cNvPr id="10" name="Text 7"/>
          <p:cNvSpPr/>
          <p:nvPr/>
        </p:nvSpPr>
        <p:spPr>
          <a:xfrm>
            <a:off x="7854950" y="4667250"/>
            <a:ext cx="31750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Партнёры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9150" y="619125"/>
            <a:ext cx="10553700" cy="666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Динамика по неделям</a:t>
            </a:r>
            <a:endParaRPr lang="en-US" sz="4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819150" y="2333625"/>
          <a:ext cx="10553700" cy="290512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1"/>
          <p:cNvSpPr/>
          <p:nvPr/>
        </p:nvSpPr>
        <p:spPr>
          <a:xfrm>
            <a:off x="819150" y="5810250"/>
            <a:ext cx="1047750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9150" y="619125"/>
            <a:ext cx="10553700" cy="666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Что получилось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191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Наиболее понятные предложения привлекли больше целевых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191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обращений. Следующий шаг — проверить качество заявок вместе с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819150" y="31623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продажами.</a:t>
            </a:r>
            <a:endParaRPr lang="en-US" sz="2250" dirty="0"/>
          </a:p>
        </p:txBody>
      </p:sp>
      <p:sp>
        <p:nvSpPr>
          <p:cNvPr id="7" name="Shape 4"/>
          <p:cNvSpPr/>
          <p:nvPr/>
        </p:nvSpPr>
        <p:spPr>
          <a:xfrm>
            <a:off x="819150" y="2047875"/>
            <a:ext cx="1047750" cy="57150"/>
          </a:xfrm>
          <a:prstGeom prst="rect">
            <a:avLst/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9150" y="619125"/>
            <a:ext cx="10553700" cy="666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Что требует внимания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191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Количество заявок не равно выручке. Нужно связать обращения с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191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подтверждёнными покупками и возвратами.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819150" y="2047875"/>
            <a:ext cx="1047750" cy="57150"/>
          </a:xfrm>
          <a:prstGeom prst="rect">
            <a:avLst/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9150" y="619125"/>
            <a:ext cx="10553700" cy="666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План следующего месяца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819150" y="3190875"/>
            <a:ext cx="8220075" cy="28575"/>
          </a:xfrm>
          <a:prstGeom prst="rect">
            <a:avLst/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1915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440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7F5F0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819150" y="3810000"/>
            <a:ext cx="240030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304E9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Анализ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819150" y="4619625"/>
            <a:ext cx="23717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Разберём заявки.</a:t>
            </a:r>
            <a:endParaRPr lang="en-US" sz="1950" dirty="0"/>
          </a:p>
        </p:txBody>
      </p:sp>
      <p:sp>
        <p:nvSpPr>
          <p:cNvPr id="9" name="Shape 6"/>
          <p:cNvSpPr/>
          <p:nvPr/>
        </p:nvSpPr>
        <p:spPr>
          <a:xfrm>
            <a:off x="3457575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552825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7F5F0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3457575" y="3810000"/>
            <a:ext cx="240030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304E9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Гипотеза</a:t>
            </a:r>
            <a:endParaRPr lang="en-US" sz="2175" dirty="0"/>
          </a:p>
        </p:txBody>
      </p:sp>
      <p:sp>
        <p:nvSpPr>
          <p:cNvPr id="12" name="Text 9"/>
          <p:cNvSpPr/>
          <p:nvPr/>
        </p:nvSpPr>
        <p:spPr>
          <a:xfrm>
            <a:off x="3457575" y="4619625"/>
            <a:ext cx="23717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Выберем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3457575" y="4916805"/>
            <a:ext cx="23717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изменение.</a:t>
            </a:r>
            <a:endParaRPr lang="en-US" sz="1950" dirty="0"/>
          </a:p>
        </p:txBody>
      </p:sp>
      <p:sp>
        <p:nvSpPr>
          <p:cNvPr id="14" name="Shape 11"/>
          <p:cNvSpPr/>
          <p:nvPr/>
        </p:nvSpPr>
        <p:spPr>
          <a:xfrm>
            <a:off x="60960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912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7F5F0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3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6096000" y="3810000"/>
            <a:ext cx="240030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304E9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Тест</a:t>
            </a:r>
            <a:endParaRPr lang="en-US" sz="2175" dirty="0"/>
          </a:p>
        </p:txBody>
      </p:sp>
      <p:sp>
        <p:nvSpPr>
          <p:cNvPr id="17" name="Text 14"/>
          <p:cNvSpPr/>
          <p:nvPr/>
        </p:nvSpPr>
        <p:spPr>
          <a:xfrm>
            <a:off x="6096000" y="4619625"/>
            <a:ext cx="23717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Сравним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6096000" y="4916805"/>
            <a:ext cx="23717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варианты.</a:t>
            </a:r>
            <a:endParaRPr lang="en-US" sz="1950" dirty="0"/>
          </a:p>
        </p:txBody>
      </p:sp>
      <p:sp>
        <p:nvSpPr>
          <p:cNvPr id="19" name="Shape 16"/>
          <p:cNvSpPr/>
          <p:nvPr/>
        </p:nvSpPr>
        <p:spPr>
          <a:xfrm>
            <a:off x="8734425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829675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7F5F0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4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8734425" y="3810000"/>
            <a:ext cx="240030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304E9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Решение</a:t>
            </a:r>
            <a:endParaRPr lang="en-US" sz="2175" dirty="0"/>
          </a:p>
        </p:txBody>
      </p:sp>
      <p:sp>
        <p:nvSpPr>
          <p:cNvPr id="22" name="Text 19"/>
          <p:cNvSpPr/>
          <p:nvPr/>
        </p:nvSpPr>
        <p:spPr>
          <a:xfrm>
            <a:off x="8734425" y="4619625"/>
            <a:ext cx="23717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Сохраним</a:t>
            </a:r>
            <a:endParaRPr lang="en-US" sz="1950" dirty="0"/>
          </a:p>
        </p:txBody>
      </p:sp>
      <p:sp>
        <p:nvSpPr>
          <p:cNvPr id="23" name="Text 20"/>
          <p:cNvSpPr/>
          <p:nvPr/>
        </p:nvSpPr>
        <p:spPr>
          <a:xfrm>
            <a:off x="8734425" y="4916805"/>
            <a:ext cx="23717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результат.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9150" y="619125"/>
            <a:ext cx="10553700" cy="666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2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Решения для согласования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191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Продолжить удачные кампании, переработать слабые объявления и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191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выделить бюджет на один новый эксперимент.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819150" y="2047875"/>
            <a:ext cx="1047750" cy="57150"/>
          </a:xfrm>
          <a:prstGeom prst="rect">
            <a:avLst/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63000" y="0"/>
            <a:ext cx="3429000" cy="6858000"/>
          </a:xfrm>
          <a:prstGeom prst="rect">
            <a:avLst/>
          </a:prstGeom>
          <a:solidFill>
            <a:srgbClr val="304E9A"/>
          </a:solidFill>
          <a:ln w="12700">
            <a:solidFill>
              <a:srgbClr val="304E9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9150" y="152400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Обсудим следующий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19150" y="234696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303D5A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шаг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819150" y="44767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Используйте структуру как отправную точку и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19150" y="48196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03D5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замените содержание своими материалами.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477375" y="2619375"/>
            <a:ext cx="1905000" cy="1524000"/>
          </a:xfrm>
          <a:prstGeom prst="rect">
            <a:avLst/>
          </a:prstGeom>
          <a:solidFill>
            <a:srgbClr val="F7F5F0"/>
          </a:solidFill>
          <a:ln w="12700">
            <a:solidFill>
              <a:srgbClr val="F7F5F0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58375" y="3000375"/>
            <a:ext cx="1905000" cy="1524000"/>
          </a:xfrm>
          <a:prstGeom prst="rect">
            <a:avLst/>
          </a:prstGeom>
          <a:solidFill>
            <a:srgbClr val="F7F5F0"/>
          </a:solidFill>
          <a:ln w="12700">
            <a:solidFill>
              <a:srgbClr val="F7F5F0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91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46B7A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Маркетинг: результаты месяца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7F5F0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Маркетинг: результаты месяца</dc:title>
  <dc:subject>Презентация</dc:subject>
  <dc:creator>Slaydera</dc:creator>
  <cp:lastModifiedBy>Slaydera</cp:lastModifiedBy>
  <cp:revision>1</cp:revision>
  <dcterms:created xsi:type="dcterms:W3CDTF">2026-09-20T17:08:49Z</dcterms:created>
  <dcterms:modified xsi:type="dcterms:W3CDTF">2026-09-20T17:08:49Z</dcterms:modified>
</cp:coreProperties>
</file>