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Вымышленный проект. Числа приведены только для демонстрации структуры.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Вымышленный проект. Числа приведены только для демонстрации структуры.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Вымышленный проект. Числа приведены только для демонстрации структуры.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Вымышленный проект. Числа приведены только для демонстрации структуры.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Вымышленный проект. Числа приведены только для демонстрации структуры.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Вымышленный проект. Числа приведены только для демонстрации структуры.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Вымышленный проект. Числа приведены только для демонстрации структуры.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Вымышленный проект. Числа приведены только для демонстрации структуры.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02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20125" y="2286000"/>
            <a:ext cx="666750" cy="3048000"/>
          </a:xfrm>
          <a:prstGeom prst="rect">
            <a:avLst/>
          </a:prstGeom>
          <a:solidFill>
            <a:srgbClr val="BBCFFF"/>
          </a:solidFill>
          <a:ln w="12700">
            <a:solidFill>
              <a:srgbClr val="BBC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572625" y="1428750"/>
            <a:ext cx="666750" cy="3905250"/>
          </a:xfrm>
          <a:prstGeom prst="rect">
            <a:avLst/>
          </a:prstGeom>
          <a:solidFill>
            <a:srgbClr val="BBCFFF"/>
          </a:solidFill>
          <a:ln w="12700">
            <a:solidFill>
              <a:srgbClr val="BBCFFF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525125" y="3048000"/>
            <a:ext cx="666750" cy="2286000"/>
          </a:xfrm>
          <a:prstGeom prst="rect">
            <a:avLst/>
          </a:prstGeom>
          <a:solidFill>
            <a:srgbClr val="BBCFFF"/>
          </a:solidFill>
          <a:ln w="12700">
            <a:solidFill>
              <a:srgbClr val="BBCFFF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09600" y="762000"/>
            <a:ext cx="685800" cy="57150"/>
          </a:xfrm>
          <a:prstGeom prst="rect">
            <a:avLst/>
          </a:prstGeom>
          <a:solidFill>
            <a:srgbClr val="BBCFFF"/>
          </a:solidFill>
          <a:ln w="12700">
            <a:solidFill>
              <a:srgbClr val="BBCFFF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09600" y="1333500"/>
            <a:ext cx="7143750" cy="845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5325" b="1" dirty="0">
                <a:solidFill>
                  <a:srgbClr val="F6F8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Агентство «Контур»:</a:t>
            </a:r>
            <a:endParaRPr lang="en-US" sz="5325" dirty="0"/>
          </a:p>
        </p:txBody>
      </p:sp>
      <p:sp>
        <p:nvSpPr>
          <p:cNvPr id="7" name="Text 5"/>
          <p:cNvSpPr/>
          <p:nvPr/>
        </p:nvSpPr>
        <p:spPr>
          <a:xfrm>
            <a:off x="609600" y="2145030"/>
            <a:ext cx="7143750" cy="845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5325" b="1" dirty="0">
                <a:solidFill>
                  <a:srgbClr val="F6F8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предложение</a:t>
            </a:r>
            <a:endParaRPr lang="en-US" sz="5325" dirty="0"/>
          </a:p>
        </p:txBody>
      </p:sp>
      <p:sp>
        <p:nvSpPr>
          <p:cNvPr id="8" name="Text 6"/>
          <p:cNvSpPr/>
          <p:nvPr/>
        </p:nvSpPr>
        <p:spPr>
          <a:xfrm>
            <a:off x="609600" y="2956560"/>
            <a:ext cx="7143750" cy="845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5325" b="1" dirty="0">
                <a:solidFill>
                  <a:srgbClr val="F6F8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клиенту</a:t>
            </a:r>
            <a:endParaRPr lang="en-US" sz="5325" dirty="0"/>
          </a:p>
        </p:txBody>
      </p:sp>
      <p:sp>
        <p:nvSpPr>
          <p:cNvPr id="9" name="Text 7"/>
          <p:cNvSpPr/>
          <p:nvPr/>
        </p:nvSpPr>
        <p:spPr>
          <a:xfrm>
            <a:off x="609600" y="4619625"/>
            <a:ext cx="6953250" cy="333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BFC9D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Учебный пример · вымышленный проект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60960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FC9D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Агентство «Контур»: предложение клиенту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FC9D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01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02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09600" y="619125"/>
            <a:ext cx="109728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4800" b="1" dirty="0">
                <a:solidFill>
                  <a:srgbClr val="F6F8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От задачи к понятному плану</a:t>
            </a:r>
            <a:endParaRPr lang="en-US" sz="4800" dirty="0"/>
          </a:p>
        </p:txBody>
      </p:sp>
      <p:sp>
        <p:nvSpPr>
          <p:cNvPr id="4" name="Text 1"/>
          <p:cNvSpPr/>
          <p:nvPr/>
        </p:nvSpPr>
        <p:spPr>
          <a:xfrm>
            <a:off x="609600" y="24765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F6F8F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Поможем показать ценность вашей услуги и выстроить путь от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609600" y="28194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F6F8F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первого интереса до заявки.</a:t>
            </a:r>
            <a:endParaRPr lang="en-US" sz="2250" dirty="0"/>
          </a:p>
        </p:txBody>
      </p:sp>
      <p:sp>
        <p:nvSpPr>
          <p:cNvPr id="6" name="Shape 3"/>
          <p:cNvSpPr/>
          <p:nvPr/>
        </p:nvSpPr>
        <p:spPr>
          <a:xfrm>
            <a:off x="609600" y="2047875"/>
            <a:ext cx="1047750" cy="57150"/>
          </a:xfrm>
          <a:prstGeom prst="rect">
            <a:avLst/>
          </a:prstGeom>
          <a:solidFill>
            <a:srgbClr val="BBCFFF"/>
          </a:solidFill>
          <a:ln w="12700">
            <a:solidFill>
              <a:srgbClr val="BBCFFF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0960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FC9D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Агентство «Контур»: предложение клиенту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FC9D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02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09600" y="619125"/>
            <a:ext cx="109728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4800" b="1" dirty="0">
                <a:solidFill>
                  <a:srgbClr val="F6F8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Что мешает клиенту выбрать</a:t>
            </a:r>
            <a:endParaRPr lang="en-US" sz="4800" dirty="0"/>
          </a:p>
        </p:txBody>
      </p:sp>
      <p:sp>
        <p:nvSpPr>
          <p:cNvPr id="4" name="Text 1"/>
          <p:cNvSpPr/>
          <p:nvPr/>
        </p:nvSpPr>
        <p:spPr>
          <a:xfrm>
            <a:off x="609600" y="24765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F6F8F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Разрозненные сообщения усложняют выбор. Соберём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609600" y="28194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F6F8F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преимущества, доказательства и следующий шаг в одну историю.</a:t>
            </a:r>
            <a:endParaRPr lang="en-US" sz="2250" dirty="0"/>
          </a:p>
        </p:txBody>
      </p:sp>
      <p:sp>
        <p:nvSpPr>
          <p:cNvPr id="6" name="Shape 3"/>
          <p:cNvSpPr/>
          <p:nvPr/>
        </p:nvSpPr>
        <p:spPr>
          <a:xfrm>
            <a:off x="609600" y="2047875"/>
            <a:ext cx="1047750" cy="57150"/>
          </a:xfrm>
          <a:prstGeom prst="rect">
            <a:avLst/>
          </a:prstGeom>
          <a:solidFill>
            <a:srgbClr val="BBCFFF"/>
          </a:solidFill>
          <a:ln w="12700">
            <a:solidFill>
              <a:srgbClr val="BBCFFF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0960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FC9D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Агентство «Контур»: предложение клиенту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FC9D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02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09600" y="619125"/>
            <a:ext cx="109728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4800" b="1" dirty="0">
                <a:solidFill>
                  <a:srgbClr val="F6F8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Две части одного проекта</a:t>
            </a:r>
            <a:endParaRPr lang="en-US" sz="4800" dirty="0"/>
          </a:p>
        </p:txBody>
      </p:sp>
      <p:sp>
        <p:nvSpPr>
          <p:cNvPr id="4" name="Text 1"/>
          <p:cNvSpPr/>
          <p:nvPr/>
        </p:nvSpPr>
        <p:spPr>
          <a:xfrm>
            <a:off x="609600" y="2333625"/>
            <a:ext cx="47625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BBCFFF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Содержание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572250" y="2333625"/>
            <a:ext cx="47625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BBCFFF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Дизайн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609600" y="3238500"/>
            <a:ext cx="4667250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175" dirty="0">
                <a:solidFill>
                  <a:srgbClr val="F6F8F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Уточняем аудиторию и</a:t>
            </a:r>
            <a:endParaRPr lang="en-US" sz="2175" dirty="0"/>
          </a:p>
        </p:txBody>
      </p:sp>
      <p:sp>
        <p:nvSpPr>
          <p:cNvPr id="7" name="Text 4"/>
          <p:cNvSpPr/>
          <p:nvPr/>
        </p:nvSpPr>
        <p:spPr>
          <a:xfrm>
            <a:off x="609600" y="3569970"/>
            <a:ext cx="4667250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175" dirty="0">
                <a:solidFill>
                  <a:srgbClr val="F6F8F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аргументы.</a:t>
            </a:r>
            <a:endParaRPr lang="en-US" sz="2175" dirty="0"/>
          </a:p>
        </p:txBody>
      </p:sp>
      <p:sp>
        <p:nvSpPr>
          <p:cNvPr id="8" name="Text 5"/>
          <p:cNvSpPr/>
          <p:nvPr/>
        </p:nvSpPr>
        <p:spPr>
          <a:xfrm>
            <a:off x="6572250" y="3238500"/>
            <a:ext cx="4667250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175" dirty="0">
                <a:solidFill>
                  <a:srgbClr val="F6F8F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Оформляем материалы в едином</a:t>
            </a:r>
            <a:endParaRPr lang="en-US" sz="2175" dirty="0"/>
          </a:p>
        </p:txBody>
      </p:sp>
      <p:sp>
        <p:nvSpPr>
          <p:cNvPr id="9" name="Text 6"/>
          <p:cNvSpPr/>
          <p:nvPr/>
        </p:nvSpPr>
        <p:spPr>
          <a:xfrm>
            <a:off x="6572250" y="3569970"/>
            <a:ext cx="4667250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175" dirty="0">
                <a:solidFill>
                  <a:srgbClr val="F6F8F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стиле.</a:t>
            </a:r>
            <a:endParaRPr lang="en-US" sz="2175" dirty="0"/>
          </a:p>
        </p:txBody>
      </p:sp>
      <p:sp>
        <p:nvSpPr>
          <p:cNvPr id="10" name="Shape 7"/>
          <p:cNvSpPr/>
          <p:nvPr/>
        </p:nvSpPr>
        <p:spPr>
          <a:xfrm>
            <a:off x="6086475" y="2428875"/>
            <a:ext cx="9525" cy="3143250"/>
          </a:xfrm>
          <a:prstGeom prst="rect">
            <a:avLst/>
          </a:prstGeom>
          <a:solidFill>
            <a:srgbClr val="344351"/>
          </a:solidFill>
          <a:ln w="12700">
            <a:solidFill>
              <a:srgbClr val="344351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0960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FC9D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Агентство «Контур»: предложение клиенту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FC9D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02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09600" y="619125"/>
            <a:ext cx="109728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4800" b="1" dirty="0">
                <a:solidFill>
                  <a:srgbClr val="F6F8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План работы</a:t>
            </a:r>
            <a:endParaRPr lang="en-US" sz="4800" dirty="0"/>
          </a:p>
        </p:txBody>
      </p:sp>
      <p:sp>
        <p:nvSpPr>
          <p:cNvPr id="4" name="Shape 1"/>
          <p:cNvSpPr/>
          <p:nvPr/>
        </p:nvSpPr>
        <p:spPr>
          <a:xfrm>
            <a:off x="609600" y="3190875"/>
            <a:ext cx="8534400" cy="28575"/>
          </a:xfrm>
          <a:prstGeom prst="rect">
            <a:avLst/>
          </a:prstGeom>
          <a:solidFill>
            <a:srgbClr val="BBCFFF"/>
          </a:solidFill>
          <a:ln w="12700">
            <a:solidFill>
              <a:srgbClr val="BBCFFF">
                <a:alpha val="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09600" y="3019425"/>
            <a:ext cx="361950" cy="361950"/>
          </a:xfrm>
          <a:prstGeom prst="ellipse">
            <a:avLst>
              <a:gd name="adj" fmla="val 50000"/>
            </a:avLst>
          </a:prstGeom>
          <a:solidFill>
            <a:srgbClr val="BBCFFF"/>
          </a:solidFill>
          <a:ln w="12700">
            <a:solidFill>
              <a:srgbClr val="BBC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04850" y="3057525"/>
            <a:ext cx="285750" cy="2619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650" b="1" dirty="0">
                <a:solidFill>
                  <a:srgbClr val="202C38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1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609600" y="3810000"/>
            <a:ext cx="2505075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175" b="1" dirty="0">
                <a:solidFill>
                  <a:srgbClr val="BBCFFF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Бриф</a:t>
            </a:r>
            <a:endParaRPr lang="en-US" sz="2175" dirty="0"/>
          </a:p>
        </p:txBody>
      </p:sp>
      <p:sp>
        <p:nvSpPr>
          <p:cNvPr id="8" name="Text 5"/>
          <p:cNvSpPr/>
          <p:nvPr/>
        </p:nvSpPr>
        <p:spPr>
          <a:xfrm>
            <a:off x="609600" y="4619625"/>
            <a:ext cx="2476500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F6F8F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Собираем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609600" y="4916805"/>
            <a:ext cx="2476500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F6F8F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материалы.</a:t>
            </a:r>
            <a:endParaRPr lang="en-US" sz="1950" dirty="0"/>
          </a:p>
        </p:txBody>
      </p:sp>
      <p:sp>
        <p:nvSpPr>
          <p:cNvPr id="10" name="Shape 7"/>
          <p:cNvSpPr/>
          <p:nvPr/>
        </p:nvSpPr>
        <p:spPr>
          <a:xfrm>
            <a:off x="3352800" y="3019425"/>
            <a:ext cx="361950" cy="361950"/>
          </a:xfrm>
          <a:prstGeom prst="ellipse">
            <a:avLst>
              <a:gd name="adj" fmla="val 50000"/>
            </a:avLst>
          </a:prstGeom>
          <a:solidFill>
            <a:srgbClr val="BBCFFF"/>
          </a:solidFill>
          <a:ln w="12700">
            <a:solidFill>
              <a:srgbClr val="BBCFFF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3448050" y="3057525"/>
            <a:ext cx="285750" cy="2619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650" b="1" dirty="0">
                <a:solidFill>
                  <a:srgbClr val="202C38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2</a:t>
            </a:r>
            <a:endParaRPr lang="en-US" sz="1650" dirty="0"/>
          </a:p>
        </p:txBody>
      </p:sp>
      <p:sp>
        <p:nvSpPr>
          <p:cNvPr id="12" name="Text 9"/>
          <p:cNvSpPr/>
          <p:nvPr/>
        </p:nvSpPr>
        <p:spPr>
          <a:xfrm>
            <a:off x="3352800" y="3810000"/>
            <a:ext cx="2505075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175" b="1" dirty="0">
                <a:solidFill>
                  <a:srgbClr val="BBCFFF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Структура</a:t>
            </a:r>
            <a:endParaRPr lang="en-US" sz="2175" dirty="0"/>
          </a:p>
        </p:txBody>
      </p:sp>
      <p:sp>
        <p:nvSpPr>
          <p:cNvPr id="13" name="Text 10"/>
          <p:cNvSpPr/>
          <p:nvPr/>
        </p:nvSpPr>
        <p:spPr>
          <a:xfrm>
            <a:off x="3352800" y="4619625"/>
            <a:ext cx="2476500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F6F8F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Согласуем</a:t>
            </a:r>
            <a:endParaRPr lang="en-US" sz="1950" dirty="0"/>
          </a:p>
        </p:txBody>
      </p:sp>
      <p:sp>
        <p:nvSpPr>
          <p:cNvPr id="14" name="Text 11"/>
          <p:cNvSpPr/>
          <p:nvPr/>
        </p:nvSpPr>
        <p:spPr>
          <a:xfrm>
            <a:off x="3352800" y="4916805"/>
            <a:ext cx="2476500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F6F8F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историю.</a:t>
            </a:r>
            <a:endParaRPr lang="en-US" sz="1950" dirty="0"/>
          </a:p>
        </p:txBody>
      </p:sp>
      <p:sp>
        <p:nvSpPr>
          <p:cNvPr id="15" name="Shape 12"/>
          <p:cNvSpPr/>
          <p:nvPr/>
        </p:nvSpPr>
        <p:spPr>
          <a:xfrm>
            <a:off x="6096000" y="3019425"/>
            <a:ext cx="361950" cy="361950"/>
          </a:xfrm>
          <a:prstGeom prst="ellipse">
            <a:avLst>
              <a:gd name="adj" fmla="val 50000"/>
            </a:avLst>
          </a:prstGeom>
          <a:solidFill>
            <a:srgbClr val="BBCFFF"/>
          </a:solidFill>
          <a:ln w="12700">
            <a:solidFill>
              <a:srgbClr val="BBCFFF">
                <a:alpha val="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191250" y="3057525"/>
            <a:ext cx="285750" cy="2619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650" b="1" dirty="0">
                <a:solidFill>
                  <a:srgbClr val="202C38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3</a:t>
            </a:r>
            <a:endParaRPr lang="en-US" sz="1650" dirty="0"/>
          </a:p>
        </p:txBody>
      </p:sp>
      <p:sp>
        <p:nvSpPr>
          <p:cNvPr id="17" name="Text 14"/>
          <p:cNvSpPr/>
          <p:nvPr/>
        </p:nvSpPr>
        <p:spPr>
          <a:xfrm>
            <a:off x="6096000" y="3810000"/>
            <a:ext cx="2505075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175" b="1" dirty="0">
                <a:solidFill>
                  <a:srgbClr val="BBCFFF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Дизайн</a:t>
            </a:r>
            <a:endParaRPr lang="en-US" sz="2175" dirty="0"/>
          </a:p>
        </p:txBody>
      </p:sp>
      <p:sp>
        <p:nvSpPr>
          <p:cNvPr id="18" name="Text 15"/>
          <p:cNvSpPr/>
          <p:nvPr/>
        </p:nvSpPr>
        <p:spPr>
          <a:xfrm>
            <a:off x="6096000" y="4619625"/>
            <a:ext cx="2476500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F6F8F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Оформляем</a:t>
            </a:r>
            <a:endParaRPr lang="en-US" sz="1950" dirty="0"/>
          </a:p>
        </p:txBody>
      </p:sp>
      <p:sp>
        <p:nvSpPr>
          <p:cNvPr id="19" name="Text 16"/>
          <p:cNvSpPr/>
          <p:nvPr/>
        </p:nvSpPr>
        <p:spPr>
          <a:xfrm>
            <a:off x="6096000" y="4916805"/>
            <a:ext cx="2476500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F6F8F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слайды.</a:t>
            </a:r>
            <a:endParaRPr lang="en-US" sz="1950" dirty="0"/>
          </a:p>
        </p:txBody>
      </p:sp>
      <p:sp>
        <p:nvSpPr>
          <p:cNvPr id="20" name="Shape 17"/>
          <p:cNvSpPr/>
          <p:nvPr/>
        </p:nvSpPr>
        <p:spPr>
          <a:xfrm>
            <a:off x="8839200" y="3019425"/>
            <a:ext cx="361950" cy="361950"/>
          </a:xfrm>
          <a:prstGeom prst="ellipse">
            <a:avLst>
              <a:gd name="adj" fmla="val 50000"/>
            </a:avLst>
          </a:prstGeom>
          <a:solidFill>
            <a:srgbClr val="BBCFFF"/>
          </a:solidFill>
          <a:ln w="12700">
            <a:solidFill>
              <a:srgbClr val="BBCFFF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934450" y="3057525"/>
            <a:ext cx="285750" cy="2619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650" b="1" dirty="0">
                <a:solidFill>
                  <a:srgbClr val="202C38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4</a:t>
            </a:r>
            <a:endParaRPr lang="en-US" sz="1650" dirty="0"/>
          </a:p>
        </p:txBody>
      </p:sp>
      <p:sp>
        <p:nvSpPr>
          <p:cNvPr id="22" name="Text 19"/>
          <p:cNvSpPr/>
          <p:nvPr/>
        </p:nvSpPr>
        <p:spPr>
          <a:xfrm>
            <a:off x="8839200" y="3810000"/>
            <a:ext cx="2505075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175" b="1" dirty="0">
                <a:solidFill>
                  <a:srgbClr val="BBCFFF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Передача</a:t>
            </a:r>
            <a:endParaRPr lang="en-US" sz="2175" dirty="0"/>
          </a:p>
        </p:txBody>
      </p:sp>
      <p:sp>
        <p:nvSpPr>
          <p:cNvPr id="23" name="Text 20"/>
          <p:cNvSpPr/>
          <p:nvPr/>
        </p:nvSpPr>
        <p:spPr>
          <a:xfrm>
            <a:off x="8839200" y="4619625"/>
            <a:ext cx="2476500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F6F8F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Передаём</a:t>
            </a:r>
            <a:endParaRPr lang="en-US" sz="1950" dirty="0"/>
          </a:p>
        </p:txBody>
      </p:sp>
      <p:sp>
        <p:nvSpPr>
          <p:cNvPr id="24" name="Text 21"/>
          <p:cNvSpPr/>
          <p:nvPr/>
        </p:nvSpPr>
        <p:spPr>
          <a:xfrm>
            <a:off x="8839200" y="4916805"/>
            <a:ext cx="2476500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F6F8F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результат.</a:t>
            </a:r>
            <a:endParaRPr lang="en-US" sz="1950" dirty="0"/>
          </a:p>
        </p:txBody>
      </p:sp>
      <p:sp>
        <p:nvSpPr>
          <p:cNvPr id="25" name="Text 22"/>
          <p:cNvSpPr/>
          <p:nvPr/>
        </p:nvSpPr>
        <p:spPr>
          <a:xfrm>
            <a:off x="60960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FC9D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Агентство «Контур»: предложение клиенту</a:t>
            </a:r>
            <a:endParaRPr lang="en-US" sz="1200" dirty="0"/>
          </a:p>
        </p:txBody>
      </p:sp>
      <p:sp>
        <p:nvSpPr>
          <p:cNvPr id="26" name="Text 23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FC9D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02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09600" y="619125"/>
            <a:ext cx="109728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4800" b="1" dirty="0">
                <a:solidFill>
                  <a:srgbClr val="F6F8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Что вы получите</a:t>
            </a:r>
            <a:endParaRPr lang="en-US" sz="4800" dirty="0"/>
          </a:p>
        </p:txBody>
      </p:sp>
      <p:sp>
        <p:nvSpPr>
          <p:cNvPr id="4" name="Text 1"/>
          <p:cNvSpPr/>
          <p:nvPr/>
        </p:nvSpPr>
        <p:spPr>
          <a:xfrm>
            <a:off x="609600" y="24765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F6F8F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Презентация услуг, набор основных сообщений и инструкция по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609600" y="28194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F6F8F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обновлению материалов.</a:t>
            </a:r>
            <a:endParaRPr lang="en-US" sz="2250" dirty="0"/>
          </a:p>
        </p:txBody>
      </p:sp>
      <p:sp>
        <p:nvSpPr>
          <p:cNvPr id="6" name="Shape 3"/>
          <p:cNvSpPr/>
          <p:nvPr/>
        </p:nvSpPr>
        <p:spPr>
          <a:xfrm>
            <a:off x="609600" y="2047875"/>
            <a:ext cx="1047750" cy="57150"/>
          </a:xfrm>
          <a:prstGeom prst="rect">
            <a:avLst/>
          </a:prstGeom>
          <a:solidFill>
            <a:srgbClr val="BBCFFF"/>
          </a:solidFill>
          <a:ln w="12700">
            <a:solidFill>
              <a:srgbClr val="BBCFFF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0960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FC9D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Агентство «Контур»: предложение клиенту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FC9D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02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09600" y="619125"/>
            <a:ext cx="109728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4800" b="1" dirty="0">
                <a:solidFill>
                  <a:srgbClr val="F6F8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Пример бюджета</a:t>
            </a:r>
            <a:endParaRPr lang="en-US" sz="4800" dirty="0"/>
          </a:p>
        </p:txBody>
      </p:sp>
      <p:sp>
        <p:nvSpPr>
          <p:cNvPr id="4" name="Text 1"/>
          <p:cNvSpPr/>
          <p:nvPr/>
        </p:nvSpPr>
        <p:spPr>
          <a:xfrm>
            <a:off x="609600" y="2362200"/>
            <a:ext cx="10668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609600" y="3476625"/>
            <a:ext cx="3390900" cy="714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4500" b="1" dirty="0">
                <a:solidFill>
                  <a:srgbClr val="BBC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15000</a:t>
            </a:r>
            <a:endParaRPr lang="en-US" sz="4500" dirty="0"/>
          </a:p>
        </p:txBody>
      </p:sp>
      <p:sp>
        <p:nvSpPr>
          <p:cNvPr id="6" name="Text 3"/>
          <p:cNvSpPr/>
          <p:nvPr/>
        </p:nvSpPr>
        <p:spPr>
          <a:xfrm>
            <a:off x="609600" y="4667250"/>
            <a:ext cx="3314700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BFC9D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Бриф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4267200" y="3476625"/>
            <a:ext cx="3390900" cy="714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4500" b="1" dirty="0">
                <a:solidFill>
                  <a:srgbClr val="BBC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25000</a:t>
            </a:r>
            <a:endParaRPr lang="en-US" sz="4500" dirty="0"/>
          </a:p>
        </p:txBody>
      </p:sp>
      <p:sp>
        <p:nvSpPr>
          <p:cNvPr id="8" name="Text 5"/>
          <p:cNvSpPr/>
          <p:nvPr/>
        </p:nvSpPr>
        <p:spPr>
          <a:xfrm>
            <a:off x="4267200" y="4667250"/>
            <a:ext cx="3314700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BFC9D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Тексты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7924800" y="3476625"/>
            <a:ext cx="3390900" cy="714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4500" b="1" dirty="0">
                <a:solidFill>
                  <a:srgbClr val="BBC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40000</a:t>
            </a:r>
            <a:endParaRPr lang="en-US" sz="4500" dirty="0"/>
          </a:p>
        </p:txBody>
      </p:sp>
      <p:sp>
        <p:nvSpPr>
          <p:cNvPr id="10" name="Text 7"/>
          <p:cNvSpPr/>
          <p:nvPr/>
        </p:nvSpPr>
        <p:spPr>
          <a:xfrm>
            <a:off x="7924800" y="4667250"/>
            <a:ext cx="3314700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BFC9D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Дизайн</a:t>
            </a:r>
            <a:endParaRPr lang="en-US" sz="1950" dirty="0"/>
          </a:p>
        </p:txBody>
      </p:sp>
      <p:sp>
        <p:nvSpPr>
          <p:cNvPr id="11" name="Text 8"/>
          <p:cNvSpPr/>
          <p:nvPr/>
        </p:nvSpPr>
        <p:spPr>
          <a:xfrm>
            <a:off x="60960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FC9D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Агентство «Контур»: предложение клиенту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FC9D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02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09600" y="619125"/>
            <a:ext cx="109728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4800" b="1" dirty="0">
                <a:solidFill>
                  <a:srgbClr val="F6F8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Как согласуем результат</a:t>
            </a:r>
            <a:endParaRPr lang="en-US" sz="4800" dirty="0"/>
          </a:p>
        </p:txBody>
      </p:sp>
      <p:sp>
        <p:nvSpPr>
          <p:cNvPr id="4" name="Text 1"/>
          <p:cNvSpPr/>
          <p:nvPr/>
        </p:nvSpPr>
        <p:spPr>
          <a:xfrm>
            <a:off x="609600" y="24765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F6F8F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После каждого этапа собираем комментарии в одном документе.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609600" y="28194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F6F8F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Решения фиксируем до начала следующего этапа.</a:t>
            </a:r>
            <a:endParaRPr lang="en-US" sz="2250" dirty="0"/>
          </a:p>
        </p:txBody>
      </p:sp>
      <p:sp>
        <p:nvSpPr>
          <p:cNvPr id="6" name="Shape 3"/>
          <p:cNvSpPr/>
          <p:nvPr/>
        </p:nvSpPr>
        <p:spPr>
          <a:xfrm>
            <a:off x="609600" y="2047875"/>
            <a:ext cx="1047750" cy="57150"/>
          </a:xfrm>
          <a:prstGeom prst="rect">
            <a:avLst/>
          </a:prstGeom>
          <a:solidFill>
            <a:srgbClr val="BBCFFF"/>
          </a:solidFill>
          <a:ln w="12700">
            <a:solidFill>
              <a:srgbClr val="BBCFFF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0960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FC9D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Агентство «Контур»: предложение клиенту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FC9D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02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09600" y="619125"/>
            <a:ext cx="109728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4800" b="1" dirty="0">
                <a:solidFill>
                  <a:srgbClr val="F6F8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Что нужно от вашей команды</a:t>
            </a:r>
            <a:endParaRPr lang="en-US" sz="4800" dirty="0"/>
          </a:p>
        </p:txBody>
      </p:sp>
      <p:sp>
        <p:nvSpPr>
          <p:cNvPr id="4" name="Text 1"/>
          <p:cNvSpPr/>
          <p:nvPr/>
        </p:nvSpPr>
        <p:spPr>
          <a:xfrm>
            <a:off x="609600" y="24765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F6F8F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Описание услуг, примеры проектов, фирменные материалы и один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609600" y="28194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F6F8F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ответственный за согласование.</a:t>
            </a:r>
            <a:endParaRPr lang="en-US" sz="2250" dirty="0"/>
          </a:p>
        </p:txBody>
      </p:sp>
      <p:sp>
        <p:nvSpPr>
          <p:cNvPr id="6" name="Shape 3"/>
          <p:cNvSpPr/>
          <p:nvPr/>
        </p:nvSpPr>
        <p:spPr>
          <a:xfrm>
            <a:off x="609600" y="2047875"/>
            <a:ext cx="1047750" cy="57150"/>
          </a:xfrm>
          <a:prstGeom prst="rect">
            <a:avLst/>
          </a:prstGeom>
          <a:solidFill>
            <a:srgbClr val="BBCFFF"/>
          </a:solidFill>
          <a:ln w="12700">
            <a:solidFill>
              <a:srgbClr val="BBCFFF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0960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FC9D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Агентство «Контур»: предложение клиенту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FC9D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02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63000" y="0"/>
            <a:ext cx="3429000" cy="6858000"/>
          </a:xfrm>
          <a:prstGeom prst="rect">
            <a:avLst/>
          </a:prstGeom>
          <a:solidFill>
            <a:srgbClr val="BBCFFF"/>
          </a:solidFill>
          <a:ln w="12700">
            <a:solidFill>
              <a:srgbClr val="BBCFFF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09600" y="1524000"/>
            <a:ext cx="7620000" cy="857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5400" b="1" dirty="0">
                <a:solidFill>
                  <a:srgbClr val="F6F8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Обсудим следующий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609600" y="2346960"/>
            <a:ext cx="7620000" cy="857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5400" b="1" dirty="0">
                <a:solidFill>
                  <a:srgbClr val="F6F8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шаг</a:t>
            </a:r>
            <a:endParaRPr lang="en-US" sz="5400" dirty="0"/>
          </a:p>
        </p:txBody>
      </p:sp>
      <p:sp>
        <p:nvSpPr>
          <p:cNvPr id="5" name="Text 3"/>
          <p:cNvSpPr/>
          <p:nvPr/>
        </p:nvSpPr>
        <p:spPr>
          <a:xfrm>
            <a:off x="609600" y="4476750"/>
            <a:ext cx="752475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F6F8F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Используйте структуру как отправную точку и</a:t>
            </a:r>
            <a:endParaRPr lang="en-US" sz="2250" dirty="0"/>
          </a:p>
        </p:txBody>
      </p:sp>
      <p:sp>
        <p:nvSpPr>
          <p:cNvPr id="6" name="Text 4"/>
          <p:cNvSpPr/>
          <p:nvPr/>
        </p:nvSpPr>
        <p:spPr>
          <a:xfrm>
            <a:off x="609600" y="4819650"/>
            <a:ext cx="752475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F6F8FC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замените содержание своими материалами.</a:t>
            </a:r>
            <a:endParaRPr lang="en-US" sz="2250" dirty="0"/>
          </a:p>
        </p:txBody>
      </p:sp>
      <p:sp>
        <p:nvSpPr>
          <p:cNvPr id="7" name="Shape 5"/>
          <p:cNvSpPr/>
          <p:nvPr/>
        </p:nvSpPr>
        <p:spPr>
          <a:xfrm>
            <a:off x="9477375" y="2619375"/>
            <a:ext cx="1905000" cy="1524000"/>
          </a:xfrm>
          <a:prstGeom prst="roundRect">
            <a:avLst>
              <a:gd name="adj" fmla="val 7500"/>
            </a:avLst>
          </a:prstGeom>
          <a:solidFill>
            <a:srgbClr val="202C38"/>
          </a:solidFill>
          <a:ln w="12700">
            <a:solidFill>
              <a:srgbClr val="202C38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858375" y="3000375"/>
            <a:ext cx="1905000" cy="1524000"/>
          </a:xfrm>
          <a:prstGeom prst="roundRect">
            <a:avLst>
              <a:gd name="adj" fmla="val 7500"/>
            </a:avLst>
          </a:prstGeom>
          <a:solidFill>
            <a:srgbClr val="202C38"/>
          </a:solidFill>
          <a:ln w="12700">
            <a:solidFill>
              <a:srgbClr val="202C38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0960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FC9D6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Агентство «Контур»: предложение клиенту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02C38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Агентство «Контур»: предложение клиенту</dc:title>
  <dc:subject>Презентация</dc:subject>
  <dc:creator>Slaydera</dc:creator>
  <cp:lastModifiedBy>Slaydera</cp:lastModifiedBy>
  <cp:revision>1</cp:revision>
  <dcterms:created xsi:type="dcterms:W3CDTF">2026-09-20T17:08:49Z</dcterms:created>
  <dcterms:modified xsi:type="dcterms:W3CDTF">2026-09-20T17:08:49Z</dcterms:modified>
</cp:coreProperties>
</file>